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81"/>
  </p:notesMasterIdLst>
  <p:handoutMasterIdLst>
    <p:handoutMasterId r:id="rId82"/>
  </p:handoutMasterIdLst>
  <p:sldIdLst>
    <p:sldId id="309" r:id="rId2"/>
    <p:sldId id="310" r:id="rId3"/>
    <p:sldId id="442" r:id="rId4"/>
    <p:sldId id="258" r:id="rId5"/>
    <p:sldId id="439" r:id="rId6"/>
    <p:sldId id="441" r:id="rId7"/>
    <p:sldId id="312" r:id="rId8"/>
    <p:sldId id="320" r:id="rId9"/>
    <p:sldId id="321" r:id="rId10"/>
    <p:sldId id="375" r:id="rId11"/>
    <p:sldId id="377" r:id="rId12"/>
    <p:sldId id="323" r:id="rId13"/>
    <p:sldId id="365" r:id="rId14"/>
    <p:sldId id="324" r:id="rId15"/>
    <p:sldId id="370" r:id="rId16"/>
    <p:sldId id="372" r:id="rId17"/>
    <p:sldId id="373" r:id="rId18"/>
    <p:sldId id="325" r:id="rId19"/>
    <p:sldId id="326" r:id="rId20"/>
    <p:sldId id="378" r:id="rId21"/>
    <p:sldId id="379" r:id="rId22"/>
    <p:sldId id="327" r:id="rId23"/>
    <p:sldId id="328" r:id="rId24"/>
    <p:sldId id="329" r:id="rId25"/>
    <p:sldId id="331" r:id="rId26"/>
    <p:sldId id="385" r:id="rId27"/>
    <p:sldId id="383" r:id="rId28"/>
    <p:sldId id="380" r:id="rId29"/>
    <p:sldId id="444" r:id="rId30"/>
    <p:sldId id="381" r:id="rId31"/>
    <p:sldId id="426" r:id="rId32"/>
    <p:sldId id="402" r:id="rId33"/>
    <p:sldId id="340" r:id="rId34"/>
    <p:sldId id="386" r:id="rId35"/>
    <p:sldId id="341" r:id="rId36"/>
    <p:sldId id="403" r:id="rId37"/>
    <p:sldId id="388" r:id="rId38"/>
    <p:sldId id="404" r:id="rId39"/>
    <p:sldId id="405" r:id="rId40"/>
    <p:sldId id="342" r:id="rId41"/>
    <p:sldId id="425" r:id="rId42"/>
    <p:sldId id="427" r:id="rId43"/>
    <p:sldId id="389" r:id="rId44"/>
    <p:sldId id="410" r:id="rId45"/>
    <p:sldId id="411" r:id="rId46"/>
    <p:sldId id="416" r:id="rId47"/>
    <p:sldId id="414" r:id="rId48"/>
    <p:sldId id="417" r:id="rId49"/>
    <p:sldId id="415" r:id="rId50"/>
    <p:sldId id="428" r:id="rId51"/>
    <p:sldId id="408" r:id="rId52"/>
    <p:sldId id="391" r:id="rId53"/>
    <p:sldId id="392" r:id="rId54"/>
    <p:sldId id="437" r:id="rId55"/>
    <p:sldId id="393" r:id="rId56"/>
    <p:sldId id="349" r:id="rId57"/>
    <p:sldId id="409" r:id="rId58"/>
    <p:sldId id="394" r:id="rId59"/>
    <p:sldId id="350" r:id="rId60"/>
    <p:sldId id="418" r:id="rId61"/>
    <p:sldId id="420" r:id="rId62"/>
    <p:sldId id="429" r:id="rId63"/>
    <p:sldId id="419" r:id="rId64"/>
    <p:sldId id="423" r:id="rId65"/>
    <p:sldId id="421" r:id="rId66"/>
    <p:sldId id="436" r:id="rId67"/>
    <p:sldId id="422" r:id="rId68"/>
    <p:sldId id="424" r:id="rId69"/>
    <p:sldId id="395" r:id="rId70"/>
    <p:sldId id="352" r:id="rId71"/>
    <p:sldId id="434" r:id="rId72"/>
    <p:sldId id="430" r:id="rId73"/>
    <p:sldId id="431" r:id="rId74"/>
    <p:sldId id="432" r:id="rId75"/>
    <p:sldId id="433" r:id="rId76"/>
    <p:sldId id="435" r:id="rId77"/>
    <p:sldId id="396" r:id="rId78"/>
    <p:sldId id="443" r:id="rId79"/>
    <p:sldId id="438" r:id="rId80"/>
  </p:sldIdLst>
  <p:sldSz cx="10077450" cy="7562850"/>
  <p:notesSz cx="7772400" cy="10058400"/>
  <p:defaultTextStyle>
    <a:defPPr>
      <a:defRPr lang="en-US"/>
    </a:defPPr>
    <a:lvl1pPr marL="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0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047D23-D256-4E40-81F1-2EF139EA1E9C}">
          <p14:sldIdLst>
            <p14:sldId id="309"/>
            <p14:sldId id="310"/>
            <p14:sldId id="442"/>
            <p14:sldId id="258"/>
            <p14:sldId id="439"/>
            <p14:sldId id="441"/>
          </p14:sldIdLst>
        </p14:section>
        <p14:section name="Who is affected  SR" id="{031C8973-28AE-4D05-904B-871E7F8EEBBE}">
          <p14:sldIdLst>
            <p14:sldId id="312"/>
            <p14:sldId id="320"/>
            <p14:sldId id="321"/>
            <p14:sldId id="375"/>
            <p14:sldId id="377"/>
            <p14:sldId id="323"/>
            <p14:sldId id="365"/>
            <p14:sldId id="324"/>
            <p14:sldId id="370"/>
            <p14:sldId id="372"/>
            <p14:sldId id="373"/>
            <p14:sldId id="325"/>
            <p14:sldId id="326"/>
            <p14:sldId id="378"/>
          </p14:sldIdLst>
        </p14:section>
        <p14:section name="Household size/marital adj  CCM" id="{80A92928-E655-4CF8-9FFE-0932473A1F55}">
          <p14:sldIdLst>
            <p14:sldId id="379"/>
            <p14:sldId id="327"/>
            <p14:sldId id="328"/>
            <p14:sldId id="329"/>
            <p14:sldId id="331"/>
            <p14:sldId id="385"/>
            <p14:sldId id="383"/>
            <p14:sldId id="380"/>
            <p14:sldId id="444"/>
            <p14:sldId id="381"/>
          </p14:sldIdLst>
        </p14:section>
        <p14:section name="Multiple choice-secured claims SF" id="{983EB4A1-C8DC-47C7-B4F9-6D844605BBDB}">
          <p14:sldIdLst>
            <p14:sldId id="426"/>
            <p14:sldId id="402"/>
            <p14:sldId id="340"/>
            <p14:sldId id="386"/>
            <p14:sldId id="341"/>
            <p14:sldId id="403"/>
            <p14:sldId id="388"/>
            <p14:sldId id="404"/>
            <p14:sldId id="405"/>
            <p14:sldId id="342"/>
            <p14:sldId id="425"/>
          </p14:sldIdLst>
        </p14:section>
        <p14:section name="IRS Other Nec. Ex.  CCM" id="{48CC21FE-F4D8-405D-AF90-5FE49298A17C}">
          <p14:sldIdLst>
            <p14:sldId id="427"/>
            <p14:sldId id="389"/>
            <p14:sldId id="410"/>
            <p14:sldId id="411"/>
            <p14:sldId id="416"/>
            <p14:sldId id="414"/>
            <p14:sldId id="417"/>
            <p14:sldId id="415"/>
          </p14:sldIdLst>
        </p14:section>
        <p14:section name="BK Code Ex.   SR" id="{99360EFF-349D-48D4-A386-96CF4B396283}">
          <p14:sldIdLst>
            <p14:sldId id="428"/>
            <p14:sldId id="408"/>
            <p14:sldId id="391"/>
            <p14:sldId id="392"/>
            <p14:sldId id="437"/>
            <p14:sldId id="393"/>
            <p14:sldId id="349"/>
            <p14:sldId id="409"/>
          </p14:sldIdLst>
        </p14:section>
        <p14:section name="Deductions for Debt  ccm" id="{A538EFA2-C80A-4AAD-9D34-3CB0C97CB533}">
          <p14:sldIdLst>
            <p14:sldId id="394"/>
            <p14:sldId id="350"/>
            <p14:sldId id="418"/>
            <p14:sldId id="420"/>
            <p14:sldId id="429"/>
            <p14:sldId id="419"/>
            <p14:sldId id="423"/>
          </p14:sldIdLst>
        </p14:section>
        <p14:section name="Business Expenses &amp; Special circumstances" id="{96AE03BE-F4B5-4E90-9D8D-6479E95B2AA3}">
          <p14:sldIdLst>
            <p14:sldId id="421"/>
            <p14:sldId id="436"/>
          </p14:sldIdLst>
        </p14:section>
        <p14:section name="Do the Math   sr" id="{DD24F502-2703-467F-B6DD-E6C441E5FB2E}">
          <p14:sldIdLst>
            <p14:sldId id="422"/>
            <p14:sldId id="424"/>
            <p14:sldId id="395"/>
            <p14:sldId id="352"/>
            <p14:sldId id="434"/>
            <p14:sldId id="430"/>
            <p14:sldId id="431"/>
          </p14:sldIdLst>
        </p14:section>
        <p14:section name="Troubleshooting  CCM" id="{6895EBCF-E77D-4338-8868-02C9B640AEFA}">
          <p14:sldIdLst>
            <p14:sldId id="432"/>
            <p14:sldId id="433"/>
            <p14:sldId id="435"/>
            <p14:sldId id="396"/>
            <p14:sldId id="443"/>
            <p14:sldId id="43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27" autoAdjust="0"/>
    <p:restoredTop sz="94624" autoAdjust="0"/>
  </p:normalViewPr>
  <p:slideViewPr>
    <p:cSldViewPr>
      <p:cViewPr varScale="1">
        <p:scale>
          <a:sx n="61" d="100"/>
          <a:sy n="61" d="100"/>
        </p:scale>
        <p:origin x="-642" y="-84"/>
      </p:cViewPr>
      <p:guideLst>
        <p:guide orient="horz" pos="2382"/>
        <p:guide pos="3174"/>
      </p:guideLst>
    </p:cSldViewPr>
  </p:slideViewPr>
  <p:outlineViewPr>
    <p:cViewPr>
      <p:scale>
        <a:sx n="33" d="100"/>
        <a:sy n="33" d="100"/>
      </p:scale>
      <p:origin x="0" y="40013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25332"/>
    </p:cViewPr>
  </p:sorterViewPr>
  <p:notesViewPr>
    <p:cSldViewPr>
      <p:cViewPr varScale="1">
        <p:scale>
          <a:sx n="49" d="100"/>
          <a:sy n="49" d="100"/>
        </p:scale>
        <p:origin x="-2508" y="-108"/>
      </p:cViewPr>
      <p:guideLst>
        <p:guide orient="horz" pos="3168"/>
        <p:guide pos="244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handoutMaster" Target="handoutMasters/handoutMaster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notesMaster" Target="notesMasters/notesMaster1.xml"/><Relationship Id="rId86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en-US" sz="14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Mastering the Means Test  Amelia Island	</a:t>
            </a:r>
            <a:endParaRPr lang="en-US" sz="14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3" name="Date Placeholder 2"/>
          <p:cNvSpPr txBox="1">
            <a:spLocks noGrp="1"/>
          </p:cNvSpPr>
          <p:nvPr>
            <p:ph type="dt" sz="quarter" idx="1"/>
          </p:nvPr>
        </p:nvSpPr>
        <p:spPr>
          <a:xfrm>
            <a:off x="4399446" y="0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en-US" sz="14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November 2012</a:t>
            </a:r>
          </a:p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endParaRPr lang="en-US" sz="14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4" name="Footer Placeholder 3"/>
          <p:cNvSpPr txBox="1">
            <a:spLocks noGrp="1"/>
          </p:cNvSpPr>
          <p:nvPr>
            <p:ph type="ftr" sz="quarter" idx="2"/>
          </p:nvPr>
        </p:nvSpPr>
        <p:spPr>
          <a:xfrm>
            <a:off x="0" y="9555713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en-US" sz="14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Cathy Moran   	</a:t>
            </a:r>
            <a:endParaRPr lang="en-US" sz="14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5" name="Slide Number Placeholder 4"/>
          <p:cNvSpPr txBox="1">
            <a:spLocks noGrp="1"/>
          </p:cNvSpPr>
          <p:nvPr>
            <p:ph type="sldNum" sz="quarter" idx="3"/>
          </p:nvPr>
        </p:nvSpPr>
        <p:spPr>
          <a:xfrm>
            <a:off x="4399446" y="9555713"/>
            <a:ext cx="3372676" cy="502221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/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/>
            </a:pPr>
            <a:r>
              <a:rPr lang="en-US" dirty="0" smtClean="0"/>
              <a:t>Law-Full.com</a:t>
            </a:r>
            <a:fld id="{7119EE4E-3C61-4F92-8C7D-A1AF87D60A84}" type="slidenum">
              <a:rPr smtClean="0"/>
              <a:t>‹#›</a:t>
            </a:fld>
            <a:endParaRPr lang="en-US" sz="14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281098323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373188" y="763588"/>
            <a:ext cx="5026025" cy="377190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77239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/>
          <a:lstStyle>
            <a:lvl1pPr marL="0" marR="0" lvl="0" indent="0" algn="r" rtl="0" hangingPunct="0">
              <a:buNone/>
              <a:tabLst/>
              <a:defRPr lang="en-US" sz="1400" kern="1200">
                <a:latin typeface="Times New Roman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fld id="{42DDB166-B92B-4298-99B6-DB04ECEADF0F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78679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56" marR="0" indent="-215956" rtl="0" hangingPunct="0">
      <a:buNone/>
      <a:tabLst/>
      <a:defRPr lang="en-US" sz="2000" b="0" i="0" u="none" strike="noStrike" kern="1200">
        <a:ln>
          <a:noFill/>
        </a:ln>
        <a:latin typeface="Arial" pitchFamily="18"/>
        <a:ea typeface="Arial Unicode MS" pitchFamily="2"/>
        <a:cs typeface="Tahoma" pitchFamily="2"/>
      </a:defRPr>
    </a:lvl1pPr>
    <a:lvl2pPr marL="45710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1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15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20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526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63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737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842" algn="l" defTabSz="91421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r>
              <a:rPr lang="en-US" dirty="0" smtClean="0"/>
              <a:t>Neither family nor household</a:t>
            </a:r>
            <a:r>
              <a:rPr lang="en-US" baseline="0" dirty="0" smtClean="0"/>
              <a:t> is defined;  the </a:t>
            </a:r>
            <a:r>
              <a:rPr lang="en-US" baseline="0" dirty="0" err="1" smtClean="0"/>
              <a:t>cen</a:t>
            </a:r>
            <a:endParaRPr lang="en-US" dirty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r>
              <a:rPr lang="en-US" dirty="0" smtClean="0"/>
              <a:t>Neither family nor household</a:t>
            </a:r>
            <a:r>
              <a:rPr lang="en-US" baseline="0" dirty="0" smtClean="0"/>
              <a:t> is defined;  the </a:t>
            </a:r>
            <a:r>
              <a:rPr lang="en-US" baseline="0" dirty="0" err="1" smtClean="0"/>
              <a:t>cen</a:t>
            </a:r>
            <a:endParaRPr lang="en-US" dirty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r>
              <a:rPr lang="en-US" dirty="0" smtClean="0"/>
              <a:t>Applies only when</a:t>
            </a:r>
            <a:r>
              <a:rPr lang="en-US" baseline="0" dirty="0" smtClean="0"/>
              <a:t> only one spouse files</a:t>
            </a:r>
          </a:p>
          <a:p>
            <a:r>
              <a:rPr lang="en-US" baseline="0" smtClean="0"/>
              <a:t>Applies only to </a:t>
            </a:r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r>
              <a:rPr lang="en-US" dirty="0" smtClean="0"/>
              <a:t>Applies only when</a:t>
            </a:r>
            <a:r>
              <a:rPr lang="en-US" baseline="0" dirty="0" smtClean="0"/>
              <a:t> only one spouse files</a:t>
            </a:r>
          </a:p>
          <a:p>
            <a:r>
              <a:rPr lang="en-US" baseline="0" dirty="0" smtClean="0"/>
              <a:t>Applies only to </a:t>
            </a:r>
            <a:endParaRPr lang="en-US" dirty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r>
              <a:rPr lang="en-US" dirty="0" smtClean="0"/>
              <a:t>The amount is NOT the monthly payment;  it is monthly payment</a:t>
            </a:r>
            <a:endParaRPr lang="en-US" dirty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r>
              <a:rPr lang="en-US" dirty="0" smtClean="0"/>
              <a:t>The amount is NOT the monthly payment;  it is </a:t>
            </a:r>
            <a:r>
              <a:rPr lang="en-US" smtClean="0"/>
              <a:t>monthly payment</a:t>
            </a:r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562280"/>
          </a:xfrm>
        </p:spPr>
        <p:txBody>
          <a:bodyPr>
            <a:spAutoFit/>
          </a:bodyPr>
          <a:lstStyle/>
          <a:p>
            <a:pPr lvl="0"/>
            <a:r>
              <a:rPr lang="en-US"/>
              <a:t>How did we get to this  tangle?</a:t>
            </a:r>
          </a:p>
          <a:p>
            <a:pPr lvl="0"/>
            <a:r>
              <a:rPr lang="en-US"/>
              <a:t>	Myth of can pay debtor</a:t>
            </a:r>
          </a:p>
          <a:p>
            <a:pPr lvl="0"/>
            <a:endParaRPr lang="en-US"/>
          </a:p>
          <a:p>
            <a:pPr lvl="0"/>
            <a:r>
              <a:rPr lang="en-US"/>
              <a:t>	attack on judicial discretion</a:t>
            </a:r>
          </a:p>
          <a:p>
            <a:pPr lvl="0"/>
            <a:endParaRPr lang="en-US"/>
          </a:p>
          <a:p>
            <a:pPr lvl="0"/>
            <a:r>
              <a:rPr lang="en-US"/>
              <a:t>	BEFORE:  income AND expenses projected</a:t>
            </a:r>
          </a:p>
          <a:p>
            <a:pPr lvl="0"/>
            <a:endParaRPr lang="en-US"/>
          </a:p>
          <a:p>
            <a:pPr lvl="0"/>
            <a:r>
              <a:rPr lang="en-US"/>
              <a:t>	NOW:  income is backward looking, expenses forward looking</a:t>
            </a:r>
          </a:p>
          <a:p>
            <a:pPr lvl="0"/>
            <a:endParaRPr lang="en-US"/>
          </a:p>
          <a:p>
            <a:pPr lvl="0"/>
            <a:r>
              <a:rPr lang="en-US"/>
              <a:t>Overview of 707(b)-  enter the maze with me</a:t>
            </a:r>
          </a:p>
          <a:p>
            <a:pPr lvl="0"/>
            <a:endParaRPr lang="en-US"/>
          </a:p>
          <a:p>
            <a:pPr lvl="0"/>
            <a:r>
              <a:rPr lang="en-US"/>
              <a:t>	exercise yield  PRESUMPTION OF ABUSE</a:t>
            </a:r>
          </a:p>
          <a:p>
            <a:pPr lvl="0"/>
            <a:r>
              <a:rPr lang="en-US"/>
              <a:t>					ENTITLEMENT OF UNSECUREDS</a:t>
            </a:r>
          </a:p>
          <a:p>
            <a:pPr lvl="0"/>
            <a:r>
              <a:rPr lang="en-US"/>
              <a:t>INCOME issues  BREAK  DEDUCTIONS</a:t>
            </a:r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r>
              <a:rPr lang="en-US" dirty="0" smtClean="0"/>
              <a:t>Clues</a:t>
            </a:r>
            <a:r>
              <a:rPr lang="en-US" baseline="0" dirty="0" smtClean="0"/>
              <a:t> found on pay stubs-  why you need a key	</a:t>
            </a:r>
          </a:p>
          <a:p>
            <a:pPr lvl="0"/>
            <a:r>
              <a:rPr lang="en-US" dirty="0" smtClean="0"/>
              <a:t>Union dues</a:t>
            </a:r>
          </a:p>
          <a:p>
            <a:pPr lvl="0"/>
            <a:r>
              <a:rPr lang="en-US" dirty="0" smtClean="0"/>
              <a:t>Health, welfare, vacation funds</a:t>
            </a:r>
          </a:p>
          <a:p>
            <a:pPr lvl="0"/>
            <a:r>
              <a:rPr lang="en-US" dirty="0" smtClean="0"/>
              <a:t>Uniforms</a:t>
            </a:r>
          </a:p>
          <a:p>
            <a:pPr lvl="0"/>
            <a:r>
              <a:rPr lang="en-US" dirty="0" smtClean="0"/>
              <a:t>Mandatory retirement contributions</a:t>
            </a:r>
          </a:p>
          <a:p>
            <a:pPr lvl="0" algn="r">
              <a:buNone/>
            </a:pPr>
            <a:r>
              <a:rPr lang="en-US" sz="1600" u="sng" dirty="0" smtClean="0"/>
              <a:t>Line 26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r>
              <a:rPr lang="en-US" dirty="0" smtClean="0"/>
              <a:t>Only on debtor’s life, or life of non filing spouse?  No deduction</a:t>
            </a:r>
            <a:r>
              <a:rPr lang="en-US" baseline="0" dirty="0" smtClean="0"/>
              <a:t> for insurance with investment component	</a:t>
            </a:r>
            <a:endParaRPr lang="en-US" dirty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r>
              <a:rPr lang="en-US" dirty="0" smtClean="0"/>
              <a:t>Remember</a:t>
            </a:r>
            <a:r>
              <a:rPr lang="en-US" baseline="0" dirty="0" smtClean="0"/>
              <a:t> these are future payments </a:t>
            </a:r>
            <a:endParaRPr lang="en-US" dirty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r>
              <a:rPr lang="en-US" dirty="0" smtClean="0"/>
              <a:t>Not the payoff balance as that doesn’t have interest included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pPr lvl="0" algn="l">
              <a:buNone/>
            </a:pPr>
            <a:r>
              <a:rPr lang="en-US" sz="2000" dirty="0" smtClean="0">
                <a:cs typeface="Arial" pitchFamily="34"/>
              </a:rPr>
              <a:t>Includes mortgages	</a:t>
            </a:r>
          </a:p>
          <a:p>
            <a:pPr lvl="0" algn="l">
              <a:buNone/>
            </a:pPr>
            <a:r>
              <a:rPr lang="en-US" sz="2000" dirty="0" smtClean="0">
                <a:cs typeface="Arial" pitchFamily="34"/>
              </a:rPr>
              <a:t>Kelly   841 F.2d 908  (9</a:t>
            </a:r>
            <a:r>
              <a:rPr lang="en-US" sz="2000" baseline="30000" dirty="0" smtClean="0">
                <a:cs typeface="Arial" pitchFamily="34"/>
              </a:rPr>
              <a:t>th</a:t>
            </a:r>
            <a:r>
              <a:rPr lang="en-US" sz="2000" dirty="0" smtClean="0">
                <a:cs typeface="Arial" pitchFamily="34"/>
              </a:rPr>
              <a:t> Cir. 1988)</a:t>
            </a:r>
          </a:p>
          <a:p>
            <a:pPr lvl="0" algn="l">
              <a:buNone/>
            </a:pPr>
            <a:r>
              <a:rPr lang="en-US" sz="2000" dirty="0" smtClean="0">
                <a:cs typeface="Arial" pitchFamily="34"/>
              </a:rPr>
              <a:t>Stine    254 B.R. 244 (9</a:t>
            </a:r>
            <a:r>
              <a:rPr lang="en-US" sz="2000" baseline="30000" dirty="0" smtClean="0">
                <a:cs typeface="Arial" pitchFamily="34"/>
              </a:rPr>
              <a:t>th</a:t>
            </a:r>
            <a:r>
              <a:rPr lang="en-US" sz="2000" dirty="0" smtClean="0">
                <a:cs typeface="Arial" pitchFamily="34"/>
              </a:rPr>
              <a:t> Cir. BAP 2000)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r>
              <a:rPr lang="en-US" dirty="0" smtClean="0"/>
              <a:t>Taxes</a:t>
            </a:r>
            <a:r>
              <a:rPr lang="en-US" baseline="0" dirty="0" smtClean="0"/>
              <a:t> and support due prepetition	</a:t>
            </a:r>
            <a:endParaRPr lang="en-US" dirty="0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r>
              <a:rPr lang="en-US" dirty="0" smtClean="0"/>
              <a:t>Total</a:t>
            </a:r>
            <a:r>
              <a:rPr lang="en-US" baseline="0" dirty="0" smtClean="0"/>
              <a:t> the expenses	</a:t>
            </a:r>
            <a:endParaRPr lang="en-US" dirty="0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r>
              <a:rPr lang="en-US" dirty="0" smtClean="0"/>
              <a:t>Effect is that</a:t>
            </a:r>
            <a:r>
              <a:rPr lang="en-US" baseline="0" dirty="0" smtClean="0"/>
              <a:t> one of the most critical calculations isn’t on the form	</a:t>
            </a:r>
            <a:endParaRPr lang="en-US" dirty="0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r>
              <a:rPr lang="en-US" dirty="0" smtClean="0"/>
              <a:t>Make changes  &amp; corrections before filing</a:t>
            </a:r>
            <a:endParaRPr lang="en-US" dirty="0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pPr lvl="0" algn="l">
              <a:buNone/>
            </a:pPr>
            <a:r>
              <a:rPr lang="en-US" sz="2000" dirty="0" smtClean="0">
                <a:cs typeface="Arial" pitchFamily="34"/>
              </a:rPr>
              <a:t>Includes mortgages	</a:t>
            </a:r>
          </a:p>
          <a:p>
            <a:pPr lvl="0" algn="l">
              <a:buNone/>
            </a:pPr>
            <a:r>
              <a:rPr lang="en-US" sz="2000" dirty="0" smtClean="0">
                <a:cs typeface="Arial" pitchFamily="34"/>
              </a:rPr>
              <a:t>Kelly   841 F.2d 908  (9</a:t>
            </a:r>
            <a:r>
              <a:rPr lang="en-US" sz="2000" baseline="30000" dirty="0" smtClean="0">
                <a:cs typeface="Arial" pitchFamily="34"/>
              </a:rPr>
              <a:t>th</a:t>
            </a:r>
            <a:r>
              <a:rPr lang="en-US" sz="2000" dirty="0" smtClean="0">
                <a:cs typeface="Arial" pitchFamily="34"/>
              </a:rPr>
              <a:t> Cir. 1988)</a:t>
            </a:r>
          </a:p>
          <a:p>
            <a:pPr lvl="0" algn="l">
              <a:buNone/>
            </a:pPr>
            <a:r>
              <a:rPr lang="en-US" sz="2000" dirty="0" smtClean="0">
                <a:cs typeface="Arial" pitchFamily="34"/>
              </a:rPr>
              <a:t>Stine    254 B.R. 244 (9</a:t>
            </a:r>
            <a:r>
              <a:rPr lang="en-US" sz="2000" baseline="30000" dirty="0" smtClean="0">
                <a:cs typeface="Arial" pitchFamily="34"/>
              </a:rPr>
              <a:t>th</a:t>
            </a:r>
            <a:r>
              <a:rPr lang="en-US" sz="2000" dirty="0" smtClean="0">
                <a:cs typeface="Arial" pitchFamily="34"/>
              </a:rPr>
              <a:t> Cir. BAP 2000)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373188" y="763588"/>
            <a:ext cx="5026025" cy="3771900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77239" y="4777560"/>
            <a:ext cx="6217560" cy="443592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812" y="2349389"/>
            <a:ext cx="8565833" cy="1621111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11621" y="4285615"/>
            <a:ext cx="7054215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81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7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114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525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90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228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6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305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42D7AF2-AD85-40FA-A13B-D75E3ED73C6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897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FA07C61-AED3-42BA-8BA0-47CD1BB082A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5439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053213" y="334381"/>
            <a:ext cx="2498368" cy="7116431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54614" y="334381"/>
            <a:ext cx="7330645" cy="7116431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5A29DAA-B53A-4409-B2DE-3E5E94AE7E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3709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BD02C97A-4C2E-412B-8537-0F147A9DEC5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69805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6050" y="4859833"/>
            <a:ext cx="8565833" cy="150206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96050" y="3205462"/>
            <a:ext cx="8565833" cy="1654373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81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763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1144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525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907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2288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6703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3051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D32B504-4D8F-41EF-AD5B-5A31B446548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78982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54614" y="1946734"/>
            <a:ext cx="4914506" cy="550407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37077" y="1946734"/>
            <a:ext cx="4914507" cy="5504074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AD593D03-7212-450E-A902-4FD2AC8547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28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6" y="302868"/>
            <a:ext cx="9069705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2" y="1692892"/>
            <a:ext cx="4452624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6" indent="0">
              <a:buNone/>
              <a:defRPr sz="2200" b="1"/>
            </a:lvl2pPr>
            <a:lvl3pPr marL="1007630" indent="0">
              <a:buNone/>
              <a:defRPr sz="2000" b="1"/>
            </a:lvl3pPr>
            <a:lvl4pPr marL="1511445" indent="0">
              <a:buNone/>
              <a:defRPr sz="1800" b="1"/>
            </a:lvl4pPr>
            <a:lvl5pPr marL="2015259" indent="0">
              <a:buNone/>
              <a:defRPr sz="1800" b="1"/>
            </a:lvl5pPr>
            <a:lvl6pPr marL="2519074" indent="0">
              <a:buNone/>
              <a:defRPr sz="1800" b="1"/>
            </a:lvl6pPr>
            <a:lvl7pPr marL="3022888" indent="0">
              <a:buNone/>
              <a:defRPr sz="1800" b="1"/>
            </a:lvl7pPr>
            <a:lvl8pPr marL="3526703" indent="0">
              <a:buNone/>
              <a:defRPr sz="1800" b="1"/>
            </a:lvl8pPr>
            <a:lvl9pPr marL="403051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872" y="2398407"/>
            <a:ext cx="4452624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9208" y="1692892"/>
            <a:ext cx="4454373" cy="705515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816" indent="0">
              <a:buNone/>
              <a:defRPr sz="2200" b="1"/>
            </a:lvl2pPr>
            <a:lvl3pPr marL="1007630" indent="0">
              <a:buNone/>
              <a:defRPr sz="2000" b="1"/>
            </a:lvl3pPr>
            <a:lvl4pPr marL="1511445" indent="0">
              <a:buNone/>
              <a:defRPr sz="1800" b="1"/>
            </a:lvl4pPr>
            <a:lvl5pPr marL="2015259" indent="0">
              <a:buNone/>
              <a:defRPr sz="1800" b="1"/>
            </a:lvl5pPr>
            <a:lvl6pPr marL="2519074" indent="0">
              <a:buNone/>
              <a:defRPr sz="1800" b="1"/>
            </a:lvl6pPr>
            <a:lvl7pPr marL="3022888" indent="0">
              <a:buNone/>
              <a:defRPr sz="1800" b="1"/>
            </a:lvl7pPr>
            <a:lvl8pPr marL="3526703" indent="0">
              <a:buNone/>
              <a:defRPr sz="1800" b="1"/>
            </a:lvl8pPr>
            <a:lvl9pPr marL="4030518" indent="0">
              <a:buNone/>
              <a:defRPr sz="18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9208" y="2398407"/>
            <a:ext cx="4454373" cy="4357393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25138B6-D34D-4383-BF9C-579D9932AD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30512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EEA1B06-26FA-48CB-802A-5410AC62F9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49404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FEA7F09-14A2-490F-9386-C156307BB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2916774"/>
      </p:ext>
    </p:extLst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3875" y="301113"/>
            <a:ext cx="3315412" cy="1281483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40003" y="301117"/>
            <a:ext cx="5633574" cy="645468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3875" y="1582598"/>
            <a:ext cx="3315412" cy="5173200"/>
          </a:xfrm>
        </p:spPr>
        <p:txBody>
          <a:bodyPr/>
          <a:lstStyle>
            <a:lvl1pPr marL="0" indent="0">
              <a:buNone/>
              <a:defRPr sz="1500"/>
            </a:lvl1pPr>
            <a:lvl2pPr marL="503816" indent="0">
              <a:buNone/>
              <a:defRPr sz="1300"/>
            </a:lvl2pPr>
            <a:lvl3pPr marL="1007630" indent="0">
              <a:buNone/>
              <a:defRPr sz="1100"/>
            </a:lvl3pPr>
            <a:lvl4pPr marL="1511445" indent="0">
              <a:buNone/>
              <a:defRPr sz="1000"/>
            </a:lvl4pPr>
            <a:lvl5pPr marL="2015259" indent="0">
              <a:buNone/>
              <a:defRPr sz="1000"/>
            </a:lvl5pPr>
            <a:lvl6pPr marL="2519074" indent="0">
              <a:buNone/>
              <a:defRPr sz="1000"/>
            </a:lvl6pPr>
            <a:lvl7pPr marL="3022888" indent="0">
              <a:buNone/>
              <a:defRPr sz="1000"/>
            </a:lvl7pPr>
            <a:lvl8pPr marL="3526703" indent="0">
              <a:buNone/>
              <a:defRPr sz="1000"/>
            </a:lvl8pPr>
            <a:lvl9pPr marL="40305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4FA5B6-1B5C-40CB-9ECA-91DD96F86FA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7435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5251" y="5293995"/>
            <a:ext cx="6046470" cy="62498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75251" y="675755"/>
            <a:ext cx="6046470" cy="4537710"/>
          </a:xfrm>
        </p:spPr>
        <p:txBody>
          <a:bodyPr/>
          <a:lstStyle>
            <a:lvl1pPr marL="0" indent="0">
              <a:buNone/>
              <a:defRPr sz="3500"/>
            </a:lvl1pPr>
            <a:lvl2pPr marL="503816" indent="0">
              <a:buNone/>
              <a:defRPr sz="3100"/>
            </a:lvl2pPr>
            <a:lvl3pPr marL="1007630" indent="0">
              <a:buNone/>
              <a:defRPr sz="2600"/>
            </a:lvl3pPr>
            <a:lvl4pPr marL="1511445" indent="0">
              <a:buNone/>
              <a:defRPr sz="2200"/>
            </a:lvl4pPr>
            <a:lvl5pPr marL="2015259" indent="0">
              <a:buNone/>
              <a:defRPr sz="2200"/>
            </a:lvl5pPr>
            <a:lvl6pPr marL="2519074" indent="0">
              <a:buNone/>
              <a:defRPr sz="2200"/>
            </a:lvl6pPr>
            <a:lvl7pPr marL="3022888" indent="0">
              <a:buNone/>
              <a:defRPr sz="2200"/>
            </a:lvl7pPr>
            <a:lvl8pPr marL="3526703" indent="0">
              <a:buNone/>
              <a:defRPr sz="2200"/>
            </a:lvl8pPr>
            <a:lvl9pPr marL="4030518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5251" y="5918981"/>
            <a:ext cx="6046470" cy="887584"/>
          </a:xfrm>
        </p:spPr>
        <p:txBody>
          <a:bodyPr/>
          <a:lstStyle>
            <a:lvl1pPr marL="0" indent="0">
              <a:buNone/>
              <a:defRPr sz="1500"/>
            </a:lvl1pPr>
            <a:lvl2pPr marL="503816" indent="0">
              <a:buNone/>
              <a:defRPr sz="1300"/>
            </a:lvl2pPr>
            <a:lvl3pPr marL="1007630" indent="0">
              <a:buNone/>
              <a:defRPr sz="1100"/>
            </a:lvl3pPr>
            <a:lvl4pPr marL="1511445" indent="0">
              <a:buNone/>
              <a:defRPr sz="1000"/>
            </a:lvl4pPr>
            <a:lvl5pPr marL="2015259" indent="0">
              <a:buNone/>
              <a:defRPr sz="1000"/>
            </a:lvl5pPr>
            <a:lvl6pPr marL="2519074" indent="0">
              <a:buNone/>
              <a:defRPr sz="1000"/>
            </a:lvl6pPr>
            <a:lvl7pPr marL="3022888" indent="0">
              <a:buNone/>
              <a:defRPr sz="1000"/>
            </a:lvl7pPr>
            <a:lvl8pPr marL="3526703" indent="0">
              <a:buNone/>
              <a:defRPr sz="1000"/>
            </a:lvl8pPr>
            <a:lvl9pPr marL="4030518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73A60F0-11F0-403C-ABF3-7CE38B40FA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43280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03876" y="302868"/>
            <a:ext cx="9069705" cy="1260475"/>
          </a:xfrm>
          <a:prstGeom prst="rect">
            <a:avLst/>
          </a:prstGeom>
        </p:spPr>
        <p:txBody>
          <a:bodyPr vert="horz" lIns="100761" tIns="50382" rIns="100761" bIns="5038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03876" y="1764669"/>
            <a:ext cx="9069705" cy="4991131"/>
          </a:xfrm>
          <a:prstGeom prst="rect">
            <a:avLst/>
          </a:prstGeom>
        </p:spPr>
        <p:txBody>
          <a:bodyPr vert="horz" lIns="100761" tIns="50382" rIns="100761" bIns="5038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03876" y="7009643"/>
            <a:ext cx="2351405" cy="402652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43132" y="7009643"/>
            <a:ext cx="3191193" cy="402652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222176" y="7009643"/>
            <a:ext cx="2351405" cy="402652"/>
          </a:xfrm>
          <a:prstGeom prst="rect">
            <a:avLst/>
          </a:prstGeom>
        </p:spPr>
        <p:txBody>
          <a:bodyPr vert="horz" lIns="100761" tIns="50382" rIns="100761" bIns="50382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9DAD257D-97FA-4D97-A1D9-FF639CCD683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14476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100763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861" indent="-377861" algn="l" defTabSz="1007630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8699" indent="-314883" algn="l" defTabSz="1007630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9539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3352" indent="-251908" algn="l" defTabSz="1007630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7167" indent="-251908" algn="l" defTabSz="1007630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70982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4797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8612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82426" indent="-251908" algn="l" defTabSz="1007630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816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7630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11445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5259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9074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22888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6703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30518" algn="l" defTabSz="1007630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hyperlink" Target="mailto:meanstestcompendium@gmail.com" TargetMode="Externa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1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2.jp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9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0.wm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1.jpg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4.wmf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6.jp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7.jp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39.jpeg"/><Relationship Id="rId4" Type="http://schemas.openxmlformats.org/officeDocument/2006/relationships/image" Target="../media/image38.jp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43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gif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575" y="-163265"/>
            <a:ext cx="10076760" cy="77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304925" y="1952625"/>
            <a:ext cx="70270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Mastering the Means Test</a:t>
            </a:r>
          </a:p>
          <a:p>
            <a:pPr algn="ctr"/>
            <a:r>
              <a:rPr lang="en-US" sz="4800" b="1" dirty="0" smtClean="0"/>
              <a:t>2012</a:t>
            </a:r>
          </a:p>
          <a:p>
            <a:pPr algn="ctr"/>
            <a:endParaRPr lang="en-US" sz="4800" dirty="0"/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Cathy Moran</a:t>
            </a:r>
          </a:p>
          <a:p>
            <a:r>
              <a:rPr lang="en-US" b="1" dirty="0" smtClean="0"/>
              <a:t>Susanne </a:t>
            </a:r>
            <a:r>
              <a:rPr lang="en-US" b="1" dirty="0" err="1" smtClean="0"/>
              <a:t>Robicsek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56042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9520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Categories of Income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9520" y="2181225"/>
            <a:ext cx="9069705" cy="4803175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en-US" dirty="0" smtClean="0"/>
              <a:t>3.   Wages</a:t>
            </a:r>
          </a:p>
          <a:p>
            <a:pPr marL="0" indent="0">
              <a:buNone/>
            </a:pPr>
            <a:r>
              <a:rPr lang="en-US" dirty="0" smtClean="0"/>
              <a:t>4.   Income from business</a:t>
            </a:r>
          </a:p>
          <a:p>
            <a:pPr marL="0" indent="0">
              <a:buNone/>
            </a:pPr>
            <a:r>
              <a:rPr lang="en-US" dirty="0" smtClean="0"/>
              <a:t>5.   Rental income</a:t>
            </a:r>
          </a:p>
          <a:p>
            <a:pPr marL="0" indent="0">
              <a:buNone/>
            </a:pPr>
            <a:r>
              <a:rPr lang="en-US" dirty="0" smtClean="0"/>
              <a:t>6.   Interest, dividends &amp; royalties</a:t>
            </a:r>
          </a:p>
          <a:p>
            <a:pPr marL="0" indent="0">
              <a:buNone/>
            </a:pPr>
            <a:r>
              <a:rPr lang="en-US" dirty="0" smtClean="0"/>
              <a:t>7.   Pensions</a:t>
            </a:r>
          </a:p>
          <a:p>
            <a:pPr marL="0" indent="0">
              <a:buNone/>
            </a:pPr>
            <a:r>
              <a:rPr lang="en-US" dirty="0" smtClean="0"/>
              <a:t>8.   Amounts paid by others for household expenses</a:t>
            </a:r>
          </a:p>
          <a:p>
            <a:pPr marL="0" indent="0">
              <a:buNone/>
            </a:pPr>
            <a:r>
              <a:rPr lang="en-US" dirty="0" smtClean="0"/>
              <a:t>9.   Unemployment compensation</a:t>
            </a:r>
          </a:p>
          <a:p>
            <a:pPr marL="0" indent="0">
              <a:buNone/>
            </a:pPr>
            <a:r>
              <a:rPr lang="en-US" dirty="0" smtClean="0"/>
              <a:t>10. Income from all other sources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5817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60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14340" y="1419225"/>
            <a:ext cx="9448800" cy="1260475"/>
          </a:xfrm>
        </p:spPr>
        <p:txBody>
          <a:bodyPr>
            <a:normAutofit/>
          </a:bodyPr>
          <a:lstStyle/>
          <a:p>
            <a:r>
              <a:rPr lang="en-US" b="1" dirty="0" smtClean="0"/>
              <a:t>Line 8:  Amounts </a:t>
            </a:r>
            <a:r>
              <a:rPr lang="en-US" b="1" dirty="0"/>
              <a:t>paid by others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257425"/>
            <a:ext cx="9069705" cy="468633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Statute says:</a:t>
            </a:r>
          </a:p>
          <a:p>
            <a:pPr marL="440838" lvl="1" indent="0">
              <a:buNone/>
            </a:pPr>
            <a:r>
              <a:rPr lang="en-US" sz="3200" dirty="0"/>
              <a:t>CMI </a:t>
            </a:r>
            <a:r>
              <a:rPr lang="en-US" sz="3200" dirty="0" smtClean="0"/>
              <a:t> </a:t>
            </a:r>
            <a:r>
              <a:rPr lang="en-US" sz="3200" dirty="0"/>
              <a:t>includes any amount </a:t>
            </a:r>
            <a:r>
              <a:rPr lang="en-US" sz="3200" dirty="0">
                <a:solidFill>
                  <a:srgbClr val="0000FF"/>
                </a:solidFill>
              </a:rPr>
              <a:t>paid by any entity</a:t>
            </a:r>
            <a:r>
              <a:rPr lang="en-US" sz="3200" dirty="0"/>
              <a:t> other than the debtor </a:t>
            </a:r>
            <a:r>
              <a:rPr lang="en-US" sz="3200" dirty="0" smtClean="0">
                <a:solidFill>
                  <a:srgbClr val="0000FF"/>
                </a:solidFill>
              </a:rPr>
              <a:t>on </a:t>
            </a:r>
            <a:r>
              <a:rPr lang="en-US" sz="3200" dirty="0">
                <a:solidFill>
                  <a:srgbClr val="0000FF"/>
                </a:solidFill>
              </a:rPr>
              <a:t>a regular basis</a:t>
            </a:r>
            <a:r>
              <a:rPr lang="en-US" sz="3200" dirty="0"/>
              <a:t> for the </a:t>
            </a:r>
            <a:r>
              <a:rPr lang="en-US" sz="3200" dirty="0">
                <a:solidFill>
                  <a:srgbClr val="0000FF"/>
                </a:solidFill>
              </a:rPr>
              <a:t>household expenses of the debtor or the debtor’s dependents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4723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695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Current Monthly Income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76" y="2562225"/>
            <a:ext cx="9069705" cy="4193575"/>
          </a:xfrm>
        </p:spPr>
        <p:txBody>
          <a:bodyPr>
            <a:normAutofit fontScale="92500"/>
          </a:bodyPr>
          <a:lstStyle/>
          <a:p>
            <a:pPr marL="377861" lvl="1" indent="-37786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kern="0" dirty="0">
                <a:latin typeface="Trebuchet MS" pitchFamily="18"/>
              </a:rPr>
              <a:t>the average monthly </a:t>
            </a:r>
            <a:r>
              <a:rPr lang="en-US" sz="2600" kern="0" dirty="0">
                <a:solidFill>
                  <a:srgbClr val="0000FF"/>
                </a:solidFill>
                <a:latin typeface="Trebuchet MS" pitchFamily="18"/>
              </a:rPr>
              <a:t>income from all sources</a:t>
            </a:r>
            <a:r>
              <a:rPr lang="en-US" sz="2600" kern="0" dirty="0">
                <a:latin typeface="Trebuchet MS" pitchFamily="18"/>
              </a:rPr>
              <a:t> </a:t>
            </a:r>
            <a:endParaRPr lang="en-US" sz="2600" kern="0" dirty="0" smtClean="0">
              <a:latin typeface="Trebuchet MS" pitchFamily="18"/>
            </a:endParaRPr>
          </a:p>
          <a:p>
            <a:pPr marL="377861" lvl="1" indent="-37786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kern="0" dirty="0" smtClean="0">
                <a:latin typeface="Trebuchet MS" pitchFamily="18"/>
              </a:rPr>
              <a:t>that </a:t>
            </a:r>
            <a:r>
              <a:rPr lang="en-US" sz="2600" kern="0" dirty="0">
                <a:latin typeface="Trebuchet MS" pitchFamily="18"/>
              </a:rPr>
              <a:t>the debtor </a:t>
            </a:r>
            <a:r>
              <a:rPr lang="en-US" sz="2600" kern="0" dirty="0">
                <a:solidFill>
                  <a:srgbClr val="0000FF"/>
                </a:solidFill>
                <a:latin typeface="Trebuchet MS" pitchFamily="18"/>
              </a:rPr>
              <a:t>receives</a:t>
            </a:r>
            <a:r>
              <a:rPr lang="en-US" sz="2600" kern="0" dirty="0">
                <a:latin typeface="Trebuchet MS" pitchFamily="18"/>
              </a:rPr>
              <a:t> (or in a joint case the debtor and the debtor's spouse receive) </a:t>
            </a:r>
            <a:endParaRPr lang="en-US" sz="2600" kern="0" dirty="0" smtClean="0">
              <a:latin typeface="Trebuchet MS" pitchFamily="18"/>
            </a:endParaRPr>
          </a:p>
          <a:p>
            <a:pPr marL="377861" lvl="1" indent="-37786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kern="0" dirty="0" smtClean="0">
                <a:latin typeface="Trebuchet MS" pitchFamily="18"/>
              </a:rPr>
              <a:t>without </a:t>
            </a:r>
            <a:r>
              <a:rPr lang="en-US" sz="2600" kern="0" dirty="0">
                <a:latin typeface="Trebuchet MS" pitchFamily="18"/>
              </a:rPr>
              <a:t>regard to whether such income is taxable income, </a:t>
            </a:r>
            <a:endParaRPr lang="en-US" sz="2600" kern="0" dirty="0" smtClean="0">
              <a:latin typeface="Trebuchet MS" pitchFamily="18"/>
            </a:endParaRPr>
          </a:p>
          <a:p>
            <a:pPr marL="377861" lvl="1" indent="-377861">
              <a:lnSpc>
                <a:spcPct val="150000"/>
              </a:lnSpc>
              <a:buFont typeface="Arial" pitchFamily="34" charset="0"/>
              <a:buChar char="•"/>
            </a:pPr>
            <a:r>
              <a:rPr lang="en-US" sz="2600" kern="0" dirty="0" smtClean="0">
                <a:solidFill>
                  <a:srgbClr val="0000FF"/>
                </a:solidFill>
                <a:latin typeface="Trebuchet MS" pitchFamily="18"/>
              </a:rPr>
              <a:t>derived</a:t>
            </a:r>
            <a:r>
              <a:rPr lang="en-US" sz="2600" kern="0" dirty="0" smtClean="0">
                <a:latin typeface="Trebuchet MS" pitchFamily="18"/>
              </a:rPr>
              <a:t> </a:t>
            </a:r>
            <a:r>
              <a:rPr lang="en-US" sz="2600" kern="0" dirty="0">
                <a:latin typeface="Trebuchet MS" pitchFamily="18"/>
              </a:rPr>
              <a:t>during the 6-month </a:t>
            </a:r>
            <a:r>
              <a:rPr lang="en-US" sz="2600" kern="0" dirty="0" smtClean="0">
                <a:latin typeface="Trebuchet MS" pitchFamily="18"/>
              </a:rPr>
              <a:t>period</a:t>
            </a:r>
          </a:p>
          <a:p>
            <a:pPr marL="0" lvl="1" indent="0" algn="r">
              <a:buNone/>
            </a:pPr>
            <a:r>
              <a:rPr lang="en-US" sz="3200" kern="0" dirty="0">
                <a:latin typeface="Trebuchet MS" pitchFamily="18"/>
              </a:rPr>
              <a:t> </a:t>
            </a:r>
            <a:r>
              <a:rPr lang="x-none" sz="2800" kern="0">
                <a:latin typeface="Trebuchet MS" pitchFamily="34"/>
              </a:rPr>
              <a:t>§</a:t>
            </a:r>
            <a:r>
              <a:rPr lang="en-US" sz="2800" kern="0" dirty="0">
                <a:latin typeface="Trebuchet MS" pitchFamily="18"/>
              </a:rPr>
              <a:t>101(10A)       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9520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Included Income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2695" y="2333625"/>
            <a:ext cx="9069705" cy="4991131"/>
          </a:xfrm>
        </p:spPr>
        <p:txBody>
          <a:bodyPr/>
          <a:lstStyle/>
          <a:p>
            <a:pPr lvl="0"/>
            <a:r>
              <a:rPr lang="en-US" dirty="0"/>
              <a:t>Wages    </a:t>
            </a:r>
          </a:p>
          <a:p>
            <a:pPr lvl="0"/>
            <a:r>
              <a:rPr lang="en-US" dirty="0"/>
              <a:t>Gross business revenue</a:t>
            </a:r>
          </a:p>
          <a:p>
            <a:pPr lvl="0"/>
            <a:r>
              <a:rPr lang="en-US" dirty="0"/>
              <a:t>Rent</a:t>
            </a:r>
          </a:p>
          <a:p>
            <a:pPr lvl="0"/>
            <a:r>
              <a:rPr lang="en-US" dirty="0"/>
              <a:t>Family support received</a:t>
            </a:r>
          </a:p>
          <a:p>
            <a:pPr lvl="0"/>
            <a:r>
              <a:rPr lang="en-US" dirty="0"/>
              <a:t>Pension or retirement income</a:t>
            </a:r>
          </a:p>
          <a:p>
            <a:pPr lvl="0"/>
            <a:r>
              <a:rPr lang="en-US" dirty="0"/>
              <a:t>Disability income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808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695" y="1065919"/>
            <a:ext cx="9069705" cy="1260475"/>
          </a:xfrm>
        </p:spPr>
        <p:txBody>
          <a:bodyPr/>
          <a:lstStyle/>
          <a:p>
            <a:r>
              <a:rPr lang="en-US" b="1" dirty="0" smtClean="0"/>
              <a:t>Exclusions From Income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76" y="2409825"/>
            <a:ext cx="9069705" cy="4345975"/>
          </a:xfrm>
        </p:spPr>
        <p:txBody>
          <a:bodyPr/>
          <a:lstStyle/>
          <a:p>
            <a:pPr marL="673154" lvl="1" indent="-457200" hangingPunct="0"/>
            <a:r>
              <a:rPr lang="en-US" sz="3200" dirty="0"/>
              <a:t>Social security payments</a:t>
            </a:r>
          </a:p>
          <a:p>
            <a:pPr marL="431910" lvl="1" indent="-215956" hangingPunct="0">
              <a:buNone/>
            </a:pPr>
            <a:endParaRPr lang="en-US" sz="3200" dirty="0"/>
          </a:p>
          <a:p>
            <a:pPr marL="673154" lvl="1" indent="-457200" hangingPunct="0"/>
            <a:r>
              <a:rPr lang="en-US" sz="3200" dirty="0"/>
              <a:t>Unemployment insurance payments – </a:t>
            </a:r>
            <a:r>
              <a:rPr lang="en-US" sz="3200" i="1" dirty="0"/>
              <a:t>Sorrell</a:t>
            </a:r>
          </a:p>
          <a:p>
            <a:pPr marL="431910" lvl="1" indent="-215956" hangingPunct="0">
              <a:buNone/>
            </a:pPr>
            <a:endParaRPr lang="en-US" sz="3200" dirty="0"/>
          </a:p>
          <a:p>
            <a:pPr marL="673154" lvl="1" indent="-457200" hangingPunct="0"/>
            <a:r>
              <a:rPr lang="en-US" sz="3200" dirty="0"/>
              <a:t>Payments on account of war crimes or terrorism</a:t>
            </a:r>
          </a:p>
          <a:p>
            <a:pPr marL="431910" lvl="1" indent="-215956" hangingPunc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9520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Is it income?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74120" y="2105025"/>
            <a:ext cx="9069705" cy="4991131"/>
          </a:xfrm>
        </p:spPr>
        <p:txBody>
          <a:bodyPr>
            <a:normAutofit fontScale="32500" lnSpcReduction="20000"/>
          </a:bodyPr>
          <a:lstStyle/>
          <a:p>
            <a:pPr marL="431910" lvl="1" indent="-215956" hangingPunct="0">
              <a:lnSpc>
                <a:spcPct val="170000"/>
              </a:lnSpc>
              <a:buNone/>
            </a:pPr>
            <a:r>
              <a:rPr lang="en-US" sz="11200" dirty="0"/>
              <a:t>IRA </a:t>
            </a:r>
            <a:r>
              <a:rPr lang="en-US" sz="11200" dirty="0" smtClean="0"/>
              <a:t>withdrawals</a:t>
            </a:r>
            <a:endParaRPr lang="en-US" sz="11200" dirty="0"/>
          </a:p>
          <a:p>
            <a:pPr marL="431910" lvl="1" indent="-215956" hangingPunct="0">
              <a:lnSpc>
                <a:spcPct val="170000"/>
              </a:lnSpc>
              <a:buNone/>
            </a:pPr>
            <a:r>
              <a:rPr lang="en-US" sz="11200" dirty="0"/>
              <a:t>Asset </a:t>
            </a:r>
            <a:r>
              <a:rPr lang="en-US" sz="11200" dirty="0" smtClean="0"/>
              <a:t>sales</a:t>
            </a:r>
          </a:p>
          <a:p>
            <a:pPr marL="431910" lvl="1" indent="-215956" hangingPunct="0">
              <a:lnSpc>
                <a:spcPct val="170000"/>
              </a:lnSpc>
              <a:buNone/>
            </a:pPr>
            <a:r>
              <a:rPr lang="en-US" sz="11200" dirty="0"/>
              <a:t>Tax refunds</a:t>
            </a:r>
          </a:p>
          <a:p>
            <a:pPr marL="431910" lvl="1" indent="-215956" hangingPunct="0">
              <a:lnSpc>
                <a:spcPct val="170000"/>
              </a:lnSpc>
              <a:buNone/>
            </a:pPr>
            <a:r>
              <a:rPr lang="en-US" sz="11200" dirty="0" smtClean="0"/>
              <a:t>Gifts</a:t>
            </a:r>
            <a:endParaRPr lang="en-US" sz="11200" dirty="0"/>
          </a:p>
          <a:p>
            <a:pPr marL="431910" lvl="1" indent="-215956" hangingPunct="0">
              <a:lnSpc>
                <a:spcPct val="170000"/>
              </a:lnSpc>
              <a:buNone/>
            </a:pPr>
            <a:r>
              <a:rPr lang="en-US" sz="11200" dirty="0"/>
              <a:t>Business expense </a:t>
            </a:r>
            <a:r>
              <a:rPr lang="en-US" sz="11200" dirty="0" smtClean="0"/>
              <a:t>reimbursements</a:t>
            </a:r>
            <a:endParaRPr lang="en-US" sz="11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5393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60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436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7620" y="1190625"/>
            <a:ext cx="9069705" cy="1260475"/>
          </a:xfrm>
        </p:spPr>
        <p:txBody>
          <a:bodyPr/>
          <a:lstStyle/>
          <a:p>
            <a:r>
              <a:rPr lang="en-US" b="1" dirty="0" smtClean="0"/>
              <a:t>Received &amp; Derived?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1952625"/>
            <a:ext cx="9069705" cy="4991131"/>
          </a:xfrm>
        </p:spPr>
        <p:txBody>
          <a:bodyPr/>
          <a:lstStyle/>
          <a:p>
            <a:pPr marL="431910" lvl="1" indent="-215956" hangingPunct="0">
              <a:lnSpc>
                <a:spcPct val="150000"/>
              </a:lnSpc>
              <a:buNone/>
            </a:pPr>
            <a:endParaRPr lang="en-US" sz="2600" kern="0" dirty="0" smtClean="0">
              <a:solidFill>
                <a:srgbClr val="000000"/>
              </a:solidFill>
              <a:latin typeface="Trebuchet MS" pitchFamily="18"/>
            </a:endParaRPr>
          </a:p>
          <a:p>
            <a:pPr marL="431910" lvl="1" indent="-215956" hangingPunct="0">
              <a:lnSpc>
                <a:spcPct val="150000"/>
              </a:lnSpc>
              <a:buNone/>
            </a:pPr>
            <a:r>
              <a:rPr lang="en-US" sz="2600" kern="0" dirty="0" smtClean="0">
                <a:solidFill>
                  <a:srgbClr val="000000"/>
                </a:solidFill>
                <a:latin typeface="Trebuchet MS" pitchFamily="18"/>
              </a:rPr>
              <a:t>CMI  </a:t>
            </a:r>
            <a:r>
              <a:rPr lang="en-US" sz="2600" kern="0" dirty="0">
                <a:solidFill>
                  <a:srgbClr val="000000"/>
                </a:solidFill>
                <a:latin typeface="Trebuchet MS" pitchFamily="18"/>
              </a:rPr>
              <a:t>“ means the average monthly income from all sources that the debtor </a:t>
            </a:r>
            <a:r>
              <a:rPr lang="en-US" sz="2600" kern="0" dirty="0">
                <a:solidFill>
                  <a:srgbClr val="0000FF"/>
                </a:solidFill>
                <a:latin typeface="Trebuchet MS" pitchFamily="18"/>
              </a:rPr>
              <a:t>receives </a:t>
            </a:r>
            <a:r>
              <a:rPr lang="en-US" sz="2600" kern="0" dirty="0">
                <a:solidFill>
                  <a:srgbClr val="000000"/>
                </a:solidFill>
                <a:latin typeface="Trebuchet MS" pitchFamily="18"/>
              </a:rPr>
              <a:t>(or in a joint case the debtor and the debtor's spouse receive) without regard to whether such income is taxable income, </a:t>
            </a:r>
            <a:r>
              <a:rPr lang="en-US" sz="2600" kern="0" dirty="0" smtClean="0">
                <a:solidFill>
                  <a:srgbClr val="0000FF"/>
                </a:solidFill>
                <a:latin typeface="Trebuchet MS" pitchFamily="18"/>
              </a:rPr>
              <a:t>derived</a:t>
            </a:r>
            <a:r>
              <a:rPr lang="en-US" sz="2600" kern="0" dirty="0" smtClean="0">
                <a:solidFill>
                  <a:srgbClr val="000000"/>
                </a:solidFill>
                <a:latin typeface="Trebuchet MS" pitchFamily="18"/>
              </a:rPr>
              <a:t> </a:t>
            </a:r>
            <a:r>
              <a:rPr lang="en-US" sz="2600" kern="0" dirty="0" smtClean="0">
                <a:solidFill>
                  <a:srgbClr val="0000FF"/>
                </a:solidFill>
                <a:latin typeface="Trebuchet MS" pitchFamily="18"/>
              </a:rPr>
              <a:t>during </a:t>
            </a:r>
            <a:r>
              <a:rPr lang="en-US" sz="2600" kern="0" dirty="0">
                <a:solidFill>
                  <a:srgbClr val="0000FF"/>
                </a:solidFill>
                <a:latin typeface="Trebuchet MS" pitchFamily="18"/>
              </a:rPr>
              <a:t>the 6-month period</a:t>
            </a:r>
            <a:r>
              <a:rPr lang="en-US" sz="2600" kern="0" dirty="0">
                <a:solidFill>
                  <a:srgbClr val="000000"/>
                </a:solidFill>
                <a:latin typeface="Trebuchet MS" pitchFamily="18"/>
              </a:rPr>
              <a:t> ending on--”</a:t>
            </a:r>
          </a:p>
          <a:p>
            <a:pPr marL="431910" lvl="1" indent="-215956" algn="r" hangingPunct="0">
              <a:lnSpc>
                <a:spcPct val="150000"/>
              </a:lnSpc>
              <a:buNone/>
            </a:pPr>
            <a:r>
              <a:rPr lang="en-US" sz="2600" kern="0" dirty="0">
                <a:solidFill>
                  <a:srgbClr val="000000"/>
                </a:solidFill>
                <a:latin typeface="Trebuchet MS" pitchFamily="18"/>
              </a:rPr>
              <a:t>  </a:t>
            </a:r>
            <a:r>
              <a:rPr lang="x-none" sz="2600" kern="0">
                <a:solidFill>
                  <a:srgbClr val="000000"/>
                </a:solidFill>
                <a:latin typeface="Trebuchet MS" pitchFamily="34"/>
              </a:rPr>
              <a:t>§</a:t>
            </a:r>
            <a:r>
              <a:rPr lang="en-US" sz="2600" kern="0" dirty="0">
                <a:solidFill>
                  <a:srgbClr val="000000"/>
                </a:solidFill>
                <a:latin typeface="Trebuchet MS" pitchFamily="18"/>
              </a:rPr>
              <a:t>101(10A)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2932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60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998998"/>
            <a:ext cx="9068760" cy="571572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887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Get the documents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385" y="2105025"/>
            <a:ext cx="3485269" cy="4991100"/>
          </a:xfrm>
        </p:spPr>
      </p:pic>
    </p:spTree>
    <p:extLst>
      <p:ext uri="{BB962C8B-B14F-4D97-AF65-F5344CB8AC3E}">
        <p14:creationId xmlns:p14="http://schemas.microsoft.com/office/powerpoint/2010/main" val="20239472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8565" y="1114423"/>
            <a:ext cx="9068760" cy="560029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9520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Create a key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5238" y="2714616"/>
            <a:ext cx="6397691" cy="3399739"/>
          </a:xfrm>
        </p:spPr>
      </p:pic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887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Check the tax return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63740" y="2257425"/>
            <a:ext cx="6350000" cy="43561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834" y="-228600"/>
            <a:ext cx="10186200" cy="787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201934" y="2935432"/>
            <a:ext cx="3810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/>
              <a:t>  $195.42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248427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7765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Safe Harbor 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1724025"/>
            <a:ext cx="4487225" cy="5503863"/>
          </a:xfrm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572126" y="1800225"/>
            <a:ext cx="4114800" cy="5334000"/>
          </a:xfrm>
        </p:spPr>
        <p:txBody>
          <a:bodyPr/>
          <a:lstStyle/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No one may challenge  debtor’s right to file Chapter 7 under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 dirty="0">
                <a:solidFill>
                  <a:srgbClr val="0000FF"/>
                </a:solidFill>
              </a:rPr>
              <a:t>§ </a:t>
            </a:r>
            <a:r>
              <a:rPr lang="en-US" dirty="0" smtClean="0">
                <a:solidFill>
                  <a:srgbClr val="0000FF"/>
                </a:solidFill>
              </a:rPr>
              <a:t>707(b)(2)</a:t>
            </a:r>
            <a:endParaRPr lang="en-US" dirty="0">
              <a:solidFill>
                <a:srgbClr val="0000FF"/>
              </a:solidFill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If CMI is equal to or less than median</a:t>
            </a:r>
          </a:p>
          <a:p>
            <a:pPr marL="0" indent="0" algn="r">
              <a:lnSpc>
                <a:spcPct val="150000"/>
              </a:lnSpc>
              <a:buNone/>
            </a:pPr>
            <a:r>
              <a:rPr lang="en-US" sz="2800" dirty="0" smtClean="0"/>
              <a:t>§707(b)(7)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512831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2460" y="538919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527" y="1038225"/>
            <a:ext cx="9069705" cy="1143000"/>
          </a:xfrm>
        </p:spPr>
        <p:txBody>
          <a:bodyPr>
            <a:normAutofit/>
          </a:bodyPr>
          <a:lstStyle/>
          <a:p>
            <a:r>
              <a:rPr lang="en-US" b="1" dirty="0" smtClean="0"/>
              <a:t>Line 14  Median Family Income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9520" y="2333625"/>
            <a:ext cx="9069705" cy="4991131"/>
          </a:xfrm>
        </p:spPr>
        <p:txBody>
          <a:bodyPr>
            <a:normAutofit/>
          </a:bodyPr>
          <a:lstStyle/>
          <a:p>
            <a:pPr marL="0" lvl="0" indent="0">
              <a:buNone/>
            </a:pPr>
            <a:r>
              <a:rPr lang="en-US" dirty="0">
                <a:solidFill>
                  <a:srgbClr val="0000FF"/>
                </a:solidFill>
              </a:rPr>
              <a:t>Household size</a:t>
            </a:r>
            <a:r>
              <a:rPr lang="en-US" dirty="0"/>
              <a:t> determines the  median income point- </a:t>
            </a:r>
            <a:endParaRPr lang="en-US" dirty="0" smtClean="0"/>
          </a:p>
          <a:p>
            <a:pPr marL="0" lvl="0" indent="0">
              <a:buNone/>
            </a:pPr>
            <a:r>
              <a:rPr lang="en-US" dirty="0" smtClean="0"/>
              <a:t>and </a:t>
            </a:r>
            <a:r>
              <a:rPr lang="en-US" dirty="0"/>
              <a:t>whether the safe harbor of </a:t>
            </a:r>
            <a:r>
              <a:rPr lang="x-none">
                <a:latin typeface="Arial" pitchFamily="34"/>
                <a:cs typeface="Arial" pitchFamily="34"/>
              </a:rPr>
              <a:t>§</a:t>
            </a:r>
            <a:r>
              <a:rPr lang="en-US" dirty="0"/>
              <a:t>707(b)(7) applies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8319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47385" y="538919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527" y="809625"/>
            <a:ext cx="9069705" cy="1143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b="1" dirty="0" smtClean="0"/>
              <a:t>Household or Family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9520" y="2333625"/>
            <a:ext cx="9069705" cy="49911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Abuse presumed if </a:t>
            </a:r>
          </a:p>
          <a:p>
            <a:pPr marL="0" indent="0">
              <a:buNone/>
            </a:pPr>
            <a:r>
              <a:rPr lang="en-US" dirty="0" smtClean="0"/>
              <a:t>annualized current </a:t>
            </a:r>
            <a:r>
              <a:rPr lang="en-US" dirty="0"/>
              <a:t>monthly income of the </a:t>
            </a:r>
            <a:r>
              <a:rPr lang="en-US" dirty="0" smtClean="0"/>
              <a:t>debtor and </a:t>
            </a:r>
            <a:r>
              <a:rPr lang="en-US" dirty="0"/>
              <a:t>the debtor’s </a:t>
            </a:r>
            <a:r>
              <a:rPr lang="en-US" dirty="0" smtClean="0"/>
              <a:t>spouse </a:t>
            </a:r>
            <a:r>
              <a:rPr lang="en-US" dirty="0"/>
              <a:t>is equal to or less </a:t>
            </a:r>
            <a:r>
              <a:rPr lang="en-US" dirty="0" smtClean="0"/>
              <a:t>than the </a:t>
            </a:r>
            <a:r>
              <a:rPr lang="en-US" dirty="0"/>
              <a:t>median </a:t>
            </a:r>
            <a:r>
              <a:rPr lang="en-US" dirty="0">
                <a:solidFill>
                  <a:srgbClr val="0000FF"/>
                </a:solidFill>
              </a:rPr>
              <a:t>family</a:t>
            </a:r>
            <a:r>
              <a:rPr lang="en-US" dirty="0"/>
              <a:t> income of the applicable State </a:t>
            </a:r>
            <a:r>
              <a:rPr lang="en-US" dirty="0" smtClean="0"/>
              <a:t>…for a </a:t>
            </a:r>
            <a:r>
              <a:rPr lang="en-US" dirty="0">
                <a:solidFill>
                  <a:srgbClr val="0000FF"/>
                </a:solidFill>
              </a:rPr>
              <a:t>household</a:t>
            </a:r>
            <a:r>
              <a:rPr lang="en-US" dirty="0"/>
              <a:t> of </a:t>
            </a:r>
            <a:r>
              <a:rPr lang="en-US" dirty="0" smtClean="0"/>
              <a:t> X individuals</a:t>
            </a:r>
          </a:p>
          <a:p>
            <a:pPr marL="0" indent="0" algn="r">
              <a:buNone/>
            </a:pPr>
            <a:r>
              <a:rPr lang="en-US" dirty="0" smtClean="0"/>
              <a:t>§707(b)(2)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695" y="733425"/>
            <a:ext cx="9069705" cy="1524000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5300" b="1" dirty="0" smtClean="0"/>
              <a:t>Why </a:t>
            </a:r>
            <a:r>
              <a:rPr lang="en-US" sz="5300" b="1" dirty="0"/>
              <a:t>household size matters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028825"/>
            <a:ext cx="9069705" cy="4991131"/>
          </a:xfrm>
        </p:spPr>
        <p:txBody>
          <a:bodyPr/>
          <a:lstStyle/>
          <a:p>
            <a:pPr lvl="0">
              <a:buNone/>
            </a:pPr>
            <a:endParaRPr lang="en-US" dirty="0" smtClean="0"/>
          </a:p>
          <a:p>
            <a:pPr lvl="0">
              <a:buNone/>
            </a:pPr>
            <a:r>
              <a:rPr lang="en-US" dirty="0" smtClean="0"/>
              <a:t>Expense </a:t>
            </a:r>
            <a:r>
              <a:rPr lang="en-US" dirty="0"/>
              <a:t>allowances keyed to household </a:t>
            </a:r>
            <a:r>
              <a:rPr lang="en-US" dirty="0" smtClean="0"/>
              <a:t>size</a:t>
            </a:r>
            <a:endParaRPr lang="en-US" dirty="0"/>
          </a:p>
          <a:p>
            <a:pPr lvl="1">
              <a:buNone/>
            </a:pPr>
            <a:r>
              <a:rPr lang="en-US" dirty="0"/>
              <a:t>Going from </a:t>
            </a:r>
            <a:r>
              <a:rPr lang="en-US" dirty="0">
                <a:solidFill>
                  <a:srgbClr val="0000FF"/>
                </a:solidFill>
              </a:rPr>
              <a:t>household of 1</a:t>
            </a:r>
            <a:r>
              <a:rPr lang="en-US" dirty="0"/>
              <a:t> to</a:t>
            </a:r>
            <a:r>
              <a:rPr lang="en-US" dirty="0">
                <a:solidFill>
                  <a:srgbClr val="0000FF"/>
                </a:solidFill>
              </a:rPr>
              <a:t> household of 2</a:t>
            </a:r>
            <a:r>
              <a:rPr lang="en-US" dirty="0"/>
              <a:t> increases deductions by </a:t>
            </a:r>
            <a:r>
              <a:rPr lang="en-US" dirty="0">
                <a:solidFill>
                  <a:srgbClr val="0000FF"/>
                </a:solidFill>
              </a:rPr>
              <a:t>$861</a:t>
            </a:r>
          </a:p>
          <a:p>
            <a:pPr lvl="1">
              <a:buNone/>
            </a:pPr>
            <a:r>
              <a:rPr lang="en-US" dirty="0"/>
              <a:t>Going from </a:t>
            </a:r>
            <a:r>
              <a:rPr lang="en-US" dirty="0">
                <a:solidFill>
                  <a:srgbClr val="0000FF"/>
                </a:solidFill>
              </a:rPr>
              <a:t>household of 3</a:t>
            </a:r>
            <a:r>
              <a:rPr lang="en-US" dirty="0"/>
              <a:t> to </a:t>
            </a:r>
            <a:r>
              <a:rPr lang="en-US" dirty="0">
                <a:solidFill>
                  <a:srgbClr val="0000FF"/>
                </a:solidFill>
              </a:rPr>
              <a:t>household of 4</a:t>
            </a:r>
            <a:r>
              <a:rPr lang="en-US" dirty="0"/>
              <a:t> increases deductions by </a:t>
            </a:r>
            <a:r>
              <a:rPr lang="en-US" dirty="0">
                <a:solidFill>
                  <a:srgbClr val="0000FF"/>
                </a:solidFill>
              </a:rPr>
              <a:t>$538</a:t>
            </a:r>
          </a:p>
          <a:p>
            <a:pPr marL="440838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887" y="733425"/>
            <a:ext cx="9069705" cy="1217023"/>
          </a:xfrm>
        </p:spPr>
        <p:txBody>
          <a:bodyPr/>
          <a:lstStyle/>
          <a:p>
            <a:r>
              <a:rPr lang="en-US" b="1" dirty="0" smtClean="0"/>
              <a:t>“Household” as heads on beds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257425"/>
            <a:ext cx="9069705" cy="4803175"/>
          </a:xfrm>
        </p:spPr>
        <p:txBody>
          <a:bodyPr/>
          <a:lstStyle/>
          <a:p>
            <a:pPr lvl="0">
              <a:buNone/>
            </a:pPr>
            <a:r>
              <a:rPr lang="en-US" dirty="0" smtClean="0"/>
              <a:t>	</a:t>
            </a:r>
            <a:r>
              <a:rPr lang="en-US" dirty="0" smtClean="0">
                <a:solidFill>
                  <a:srgbClr val="0000FF"/>
                </a:solidFill>
              </a:rPr>
              <a:t>A </a:t>
            </a:r>
            <a:r>
              <a:rPr lang="en-US" dirty="0">
                <a:solidFill>
                  <a:srgbClr val="0000FF"/>
                </a:solidFill>
              </a:rPr>
              <a:t>household includes all the persons who occupy a housing unit</a:t>
            </a:r>
            <a:r>
              <a:rPr lang="en-US" dirty="0"/>
              <a:t>....The occupants may be a single family, one person living alone, two or more families living together, or any other group of related or unrelated persons who share living arrangements.</a:t>
            </a:r>
          </a:p>
          <a:p>
            <a:pPr lvl="0" algn="r">
              <a:buNone/>
            </a:pPr>
            <a:r>
              <a:rPr lang="en-US" sz="2400" dirty="0"/>
              <a:t>http://tinyurl.com/yz6u8j6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695" y="733425"/>
            <a:ext cx="9069705" cy="1260475"/>
          </a:xfrm>
        </p:spPr>
        <p:txBody>
          <a:bodyPr/>
          <a:lstStyle/>
          <a:p>
            <a:r>
              <a:rPr lang="en-US" b="1" dirty="0" smtClean="0"/>
              <a:t>“Household” as tax dependents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2695" y="1952625"/>
            <a:ext cx="9069705" cy="4991131"/>
          </a:xfrm>
        </p:spPr>
        <p:txBody>
          <a:bodyPr/>
          <a:lstStyle/>
          <a:p>
            <a:pPr marL="457200" lvl="1" indent="-457200" hangingPunct="0"/>
            <a:endParaRPr lang="en-US" sz="3200" dirty="0" smtClean="0"/>
          </a:p>
          <a:p>
            <a:pPr marL="457200" lvl="1" indent="-457200" hangingPunct="0"/>
            <a:r>
              <a:rPr lang="en-US" sz="3200" dirty="0" smtClean="0"/>
              <a:t>Uses </a:t>
            </a:r>
            <a:r>
              <a:rPr lang="en-US" sz="3200" dirty="0"/>
              <a:t>the IRS definition of dependents as the definition of </a:t>
            </a:r>
            <a:r>
              <a:rPr lang="en-US" sz="3200" dirty="0" smtClean="0"/>
              <a:t>household</a:t>
            </a:r>
            <a:endParaRPr lang="en-US" sz="3200" dirty="0"/>
          </a:p>
          <a:p>
            <a:pPr marL="457200" lvl="1" indent="-457200" hangingPunct="0"/>
            <a:r>
              <a:rPr lang="en-US" sz="3200" dirty="0"/>
              <a:t>Has no relationship to the number of people in the </a:t>
            </a:r>
            <a:r>
              <a:rPr lang="en-US" sz="3200" dirty="0" smtClean="0"/>
              <a:t>house</a:t>
            </a:r>
            <a:endParaRPr lang="en-US" sz="3200" dirty="0"/>
          </a:p>
          <a:p>
            <a:pPr marL="457200" lvl="1" indent="-457200" hangingPunct="0"/>
            <a:r>
              <a:rPr lang="en-US" sz="3200" dirty="0"/>
              <a:t>Has logical connection to the treatment of the debtor's expenses in Part V of B-22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8164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593139"/>
            <a:ext cx="9069705" cy="1260475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6146" name="Picture 2" descr="C:\Users\Cathy\AppData\Local\Microsoft\Windows\Temporary Internet Files\Content.IE5\YN4UM849\MC910216978[1].png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2125" y="2507832"/>
            <a:ext cx="2554534" cy="265176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7" name="Picture 3" descr="C:\Users\Cathy\AppData\Local\Microsoft\Windows\Temporary Internet Files\Content.IE5\2C4WKK3Y\MC900436894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2640420"/>
            <a:ext cx="2386584" cy="238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5865" y="1266825"/>
            <a:ext cx="9069705" cy="1260475"/>
          </a:xfrm>
        </p:spPr>
        <p:txBody>
          <a:bodyPr/>
          <a:lstStyle/>
          <a:p>
            <a:r>
              <a:rPr lang="en-US" b="1" dirty="0" smtClean="0"/>
              <a:t>Lines 16-18  Marital Adjustment</a:t>
            </a:r>
            <a:endParaRPr lang="en-US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521" y="2935605"/>
            <a:ext cx="8084820" cy="3025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37999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113765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161925" y="998999"/>
            <a:ext cx="9525000" cy="1260475"/>
          </a:xfrm>
        </p:spPr>
        <p:txBody>
          <a:bodyPr>
            <a:normAutofit/>
          </a:bodyPr>
          <a:lstStyle/>
          <a:p>
            <a:r>
              <a:rPr lang="en-US" b="1" dirty="0" smtClean="0"/>
              <a:t>Exclude income of non filing spouse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2695" y="1952625"/>
            <a:ext cx="9069705" cy="4991131"/>
          </a:xfrm>
        </p:spPr>
        <p:txBody>
          <a:bodyPr/>
          <a:lstStyle/>
          <a:p>
            <a:pPr marL="0" lvl="0" indent="0">
              <a:buNone/>
            </a:pPr>
            <a:endParaRPr lang="en-US" dirty="0" smtClean="0">
              <a:cs typeface="Arial" pitchFamily="34"/>
            </a:endParaRPr>
          </a:p>
          <a:p>
            <a:pPr marL="0" lvl="0" indent="0">
              <a:buNone/>
            </a:pPr>
            <a:r>
              <a:rPr lang="en-US" dirty="0" smtClean="0">
                <a:cs typeface="Arial" pitchFamily="34"/>
              </a:rPr>
              <a:t>Non </a:t>
            </a:r>
            <a:r>
              <a:rPr lang="en-US" dirty="0">
                <a:cs typeface="Arial" pitchFamily="34"/>
              </a:rPr>
              <a:t>filing spouse's </a:t>
            </a:r>
            <a:r>
              <a:rPr lang="en-US" dirty="0" smtClean="0">
                <a:cs typeface="Arial" pitchFamily="34"/>
              </a:rPr>
              <a:t>income</a:t>
            </a:r>
          </a:p>
          <a:p>
            <a:r>
              <a:rPr lang="en-US" dirty="0" smtClean="0">
                <a:solidFill>
                  <a:srgbClr val="0000FF"/>
                </a:solidFill>
                <a:cs typeface="Arial" pitchFamily="34"/>
              </a:rPr>
              <a:t>not </a:t>
            </a:r>
            <a:r>
              <a:rPr lang="en-US" dirty="0">
                <a:solidFill>
                  <a:srgbClr val="0000FF"/>
                </a:solidFill>
                <a:cs typeface="Arial" pitchFamily="34"/>
              </a:rPr>
              <a:t>paid for household expenses</a:t>
            </a:r>
            <a:r>
              <a:rPr lang="en-US" dirty="0">
                <a:cs typeface="Arial" pitchFamily="34"/>
              </a:rPr>
              <a:t> of debtor &amp; dependents </a:t>
            </a:r>
            <a:endParaRPr lang="en-US" dirty="0" smtClean="0">
              <a:cs typeface="Arial" pitchFamily="34"/>
            </a:endParaRPr>
          </a:p>
          <a:p>
            <a:r>
              <a:rPr lang="en-US" dirty="0" smtClean="0">
                <a:cs typeface="Arial" pitchFamily="34"/>
              </a:rPr>
              <a:t>is </a:t>
            </a:r>
            <a:r>
              <a:rPr lang="en-US" dirty="0">
                <a:cs typeface="Arial" pitchFamily="34"/>
              </a:rPr>
              <a:t>excludable in calculating disposable monthly income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66406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885825"/>
            <a:ext cx="9069705" cy="1260475"/>
          </a:xfrm>
        </p:spPr>
        <p:txBody>
          <a:bodyPr/>
          <a:lstStyle/>
          <a:p>
            <a:r>
              <a:rPr lang="en-US" b="1" dirty="0" smtClean="0"/>
              <a:t>Possible adjustments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257425"/>
            <a:ext cx="9069705" cy="4991131"/>
          </a:xfrm>
        </p:spPr>
        <p:txBody>
          <a:bodyPr/>
          <a:lstStyle/>
          <a:p>
            <a:pPr lvl="0">
              <a:buChar char="➔"/>
            </a:pPr>
            <a:r>
              <a:rPr lang="en-US" dirty="0" smtClean="0"/>
              <a:t>  support</a:t>
            </a:r>
            <a:endParaRPr lang="en-US" dirty="0"/>
          </a:p>
          <a:p>
            <a:pPr lvl="0">
              <a:buChar char="➔"/>
            </a:pPr>
            <a:r>
              <a:rPr lang="en-US" dirty="0" smtClean="0"/>
              <a:t>  separate </a:t>
            </a:r>
            <a:r>
              <a:rPr lang="en-US" dirty="0"/>
              <a:t>debts</a:t>
            </a:r>
          </a:p>
          <a:p>
            <a:pPr lvl="0">
              <a:buChar char="➔"/>
            </a:pPr>
            <a:r>
              <a:rPr lang="en-US" dirty="0" smtClean="0"/>
              <a:t>  401(k</a:t>
            </a:r>
            <a:r>
              <a:rPr lang="en-US" dirty="0"/>
              <a:t>) contributions</a:t>
            </a:r>
          </a:p>
          <a:p>
            <a:pPr lvl="0">
              <a:buChar char="➔"/>
            </a:pPr>
            <a:r>
              <a:rPr lang="en-US" dirty="0" smtClean="0"/>
              <a:t>  student loan payments</a:t>
            </a:r>
            <a:endParaRPr lang="en-US" dirty="0"/>
          </a:p>
          <a:p>
            <a:pPr lvl="0">
              <a:buChar char="➔"/>
            </a:pPr>
            <a:r>
              <a:rPr lang="en-US" dirty="0" smtClean="0"/>
              <a:t>  recreation &amp; </a:t>
            </a:r>
            <a:r>
              <a:rPr lang="en-US" dirty="0"/>
              <a:t>hobbies </a:t>
            </a:r>
            <a:endParaRPr lang="en-US" dirty="0" smtClean="0"/>
          </a:p>
          <a:p>
            <a:pPr lvl="0">
              <a:buChar char="➔"/>
            </a:pPr>
            <a:r>
              <a:rPr lang="en-US" dirty="0"/>
              <a:t> </a:t>
            </a:r>
            <a:r>
              <a:rPr lang="en-US" dirty="0" smtClean="0"/>
              <a:t> bad </a:t>
            </a:r>
            <a:r>
              <a:rPr lang="en-US" dirty="0"/>
              <a:t>habits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64048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307" y="0"/>
            <a:ext cx="10186200" cy="787068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314325" y="2714625"/>
            <a:ext cx="93726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dirty="0" smtClean="0"/>
              <a:t>  </a:t>
            </a:r>
            <a:r>
              <a:rPr lang="en-US" sz="6000" u="sng" dirty="0" err="1" smtClean="0">
                <a:solidFill>
                  <a:srgbClr val="0000FF"/>
                </a:solidFill>
              </a:rPr>
              <a:t>M</a:t>
            </a:r>
            <a:r>
              <a:rPr lang="en-US" sz="6000" dirty="0" err="1" smtClean="0">
                <a:solidFill>
                  <a:srgbClr val="0000FF"/>
                </a:solidFill>
                <a:hlinkClick r:id="rId4"/>
              </a:rPr>
              <a:t>eansTestCompendium</a:t>
            </a:r>
            <a:endParaRPr lang="en-US" sz="6000" dirty="0" smtClean="0">
              <a:solidFill>
                <a:srgbClr val="0000FF"/>
              </a:solidFill>
              <a:hlinkClick r:id="rId4"/>
            </a:endParaRPr>
          </a:p>
          <a:p>
            <a:pPr algn="ctr"/>
            <a:r>
              <a:rPr lang="en-US" sz="6000" dirty="0">
                <a:hlinkClick r:id="rId4"/>
              </a:rPr>
              <a:t> </a:t>
            </a:r>
            <a:r>
              <a:rPr lang="en-US" sz="6000" dirty="0" smtClean="0">
                <a:hlinkClick r:id="rId4"/>
              </a:rPr>
              <a:t>  @</a:t>
            </a:r>
            <a:r>
              <a:rPr lang="en-US" sz="6000" dirty="0">
                <a:hlinkClick r:id="rId4"/>
              </a:rPr>
              <a:t>gmail.com</a:t>
            </a:r>
            <a:endParaRPr lang="en-US" sz="6000" dirty="0"/>
          </a:p>
        </p:txBody>
      </p:sp>
    </p:spTree>
    <p:extLst>
      <p:ext uri="{BB962C8B-B14F-4D97-AF65-F5344CB8AC3E}">
        <p14:creationId xmlns:p14="http://schemas.microsoft.com/office/powerpoint/2010/main" val="572866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390525" y="657225"/>
            <a:ext cx="9069705" cy="1260475"/>
          </a:xfrm>
        </p:spPr>
        <p:txBody>
          <a:bodyPr/>
          <a:lstStyle/>
          <a:p>
            <a:r>
              <a:rPr lang="en-US" b="1" dirty="0" smtClean="0"/>
              <a:t>Stop or Continue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99520" y="2333625"/>
            <a:ext cx="9069705" cy="499113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Equal to or below median……..    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Above median ……………………..  </a:t>
            </a:r>
            <a:endParaRPr lang="en-US" dirty="0"/>
          </a:p>
        </p:txBody>
      </p:sp>
      <p:pic>
        <p:nvPicPr>
          <p:cNvPr id="4098" name="Picture 2" descr="C:\Users\Cathy\AppData\Local\Microsoft\Windows\Temporary Internet Files\Content.IE5\65RCMJTF\MC9004347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5265" y="2105025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Cathy\AppData\Local\Microsoft\Windows\Temporary Internet Files\Content.IE5\YN4UM849\MC900434747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842" y="4848225"/>
            <a:ext cx="2285714" cy="2285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835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695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Deductions for the Above Median</a:t>
            </a:r>
            <a:endParaRPr lang="en-US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6206" y="2257425"/>
            <a:ext cx="4083627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6211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28575" y="-26202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1343025"/>
            <a:ext cx="9069705" cy="1260475"/>
          </a:xfrm>
        </p:spPr>
        <p:txBody>
          <a:bodyPr/>
          <a:lstStyle/>
          <a:p>
            <a:r>
              <a:rPr lang="en-US" b="1" dirty="0" smtClean="0"/>
              <a:t>Deductions from income 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2695" y="2821680"/>
            <a:ext cx="9069705" cy="3695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Subtraction in three parts</a:t>
            </a:r>
          </a:p>
          <a:p>
            <a:pPr lvl="1">
              <a:lnSpc>
                <a:spcPct val="150000"/>
              </a:lnSpc>
            </a:pPr>
            <a:r>
              <a:rPr lang="en-US" u="sng" dirty="0" smtClean="0"/>
              <a:t>IRS standards  </a:t>
            </a:r>
            <a:r>
              <a:rPr lang="en-US" dirty="0" smtClean="0"/>
              <a:t>Lines 19-33</a:t>
            </a:r>
          </a:p>
          <a:p>
            <a:pPr lvl="1">
              <a:lnSpc>
                <a:spcPct val="150000"/>
              </a:lnSpc>
            </a:pPr>
            <a:r>
              <a:rPr lang="en-US" u="sng" dirty="0" smtClean="0"/>
              <a:t>Additional living expenses  </a:t>
            </a:r>
            <a:r>
              <a:rPr lang="en-US" dirty="0" smtClean="0"/>
              <a:t>Lines 34-40</a:t>
            </a:r>
          </a:p>
          <a:p>
            <a:pPr lvl="1">
              <a:lnSpc>
                <a:spcPct val="150000"/>
              </a:lnSpc>
            </a:pPr>
            <a:r>
              <a:rPr lang="en-US" u="sng" dirty="0" smtClean="0"/>
              <a:t>Debt payment  </a:t>
            </a:r>
            <a:r>
              <a:rPr lang="en-US" dirty="0" smtClean="0"/>
              <a:t>Lines 42-45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8295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887" y="1053219"/>
            <a:ext cx="9069705" cy="1260475"/>
          </a:xfrm>
        </p:spPr>
        <p:txBody>
          <a:bodyPr/>
          <a:lstStyle/>
          <a:p>
            <a:r>
              <a:rPr lang="en-US" b="1" dirty="0" smtClean="0"/>
              <a:t>Standard deductions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3165" y="2181225"/>
            <a:ext cx="9069705" cy="4991131"/>
          </a:xfrm>
        </p:spPr>
        <p:txBody>
          <a:bodyPr/>
          <a:lstStyle/>
          <a:p>
            <a:r>
              <a:rPr lang="en-US" dirty="0" smtClean="0"/>
              <a:t>Food &amp; clothing</a:t>
            </a:r>
          </a:p>
          <a:p>
            <a:r>
              <a:rPr lang="en-US" dirty="0" smtClean="0"/>
              <a:t>Health care</a:t>
            </a:r>
          </a:p>
          <a:p>
            <a:r>
              <a:rPr lang="en-US" dirty="0" smtClean="0"/>
              <a:t>Non mortgage expenses</a:t>
            </a:r>
          </a:p>
          <a:p>
            <a:r>
              <a:rPr lang="en-US" dirty="0" smtClean="0"/>
              <a:t>Housing:  rent or mortgage payment</a:t>
            </a:r>
          </a:p>
          <a:p>
            <a:r>
              <a:rPr lang="en-US" dirty="0" smtClean="0"/>
              <a:t>Transportation- public or vehicle operation</a:t>
            </a:r>
          </a:p>
          <a:p>
            <a:r>
              <a:rPr lang="en-US" dirty="0" smtClean="0"/>
              <a:t>Vehicle ownership expense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503887" y="733425"/>
            <a:ext cx="9069705" cy="1260475"/>
          </a:xfrm>
        </p:spPr>
        <p:txBody>
          <a:bodyPr/>
          <a:lstStyle/>
          <a:p>
            <a:r>
              <a:rPr lang="en-US" b="1" dirty="0" smtClean="0"/>
              <a:t>Housing</a:t>
            </a:r>
            <a:endParaRPr lang="en-US" b="1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010165" y="1952625"/>
            <a:ext cx="4914507" cy="5504074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Line 20B</a:t>
            </a:r>
          </a:p>
          <a:p>
            <a:pPr marL="440838" lvl="1" indent="0">
              <a:buNone/>
            </a:pPr>
            <a:r>
              <a:rPr lang="en-US" sz="3200" dirty="0" smtClean="0"/>
              <a:t>Deduct amount of IRS allowance if renting</a:t>
            </a:r>
          </a:p>
          <a:p>
            <a:pPr marL="0" indent="0" algn="ctr">
              <a:buNone/>
            </a:pPr>
            <a:r>
              <a:rPr lang="en-US" dirty="0" smtClean="0">
                <a:solidFill>
                  <a:schemeClr val="accent1"/>
                </a:solidFill>
              </a:rPr>
              <a:t>OR</a:t>
            </a:r>
          </a:p>
          <a:p>
            <a:pPr marL="503816" lvl="1" indent="0">
              <a:buNone/>
            </a:pPr>
            <a:r>
              <a:rPr lang="en-US" sz="3200" dirty="0" smtClean="0"/>
              <a:t>Any amount the allowance exceeds monthly payment on debts secured by home</a:t>
            </a:r>
            <a:endParaRPr lang="en-US" sz="3200" dirty="0"/>
          </a:p>
          <a:p>
            <a:endParaRPr lang="en-US" dirty="0"/>
          </a:p>
        </p:txBody>
      </p:sp>
      <p:pic>
        <p:nvPicPr>
          <p:cNvPr id="7170" name="Picture 2" descr="C:\Users\Cathy\AppData\Local\Microsoft\Windows\Temporary Internet Files\Content.IE5\2C4WKK3Y\MP900442639[1]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2486025"/>
            <a:ext cx="3810000" cy="30099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820" y="1190625"/>
            <a:ext cx="9069705" cy="1260475"/>
          </a:xfrm>
        </p:spPr>
        <p:txBody>
          <a:bodyPr/>
          <a:lstStyle/>
          <a:p>
            <a:r>
              <a:rPr lang="en-US" b="1" dirty="0" smtClean="0"/>
              <a:t>Debts secured by home</a:t>
            </a:r>
            <a:endParaRPr lang="en-US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85" y="2835910"/>
            <a:ext cx="7269480" cy="284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8153" y="548444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872" y="809625"/>
            <a:ext cx="9069705" cy="1260475"/>
          </a:xfrm>
        </p:spPr>
        <p:txBody>
          <a:bodyPr/>
          <a:lstStyle/>
          <a:p>
            <a:r>
              <a:rPr lang="en-US" b="1" dirty="0" smtClean="0"/>
              <a:t>Mortgage/rent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17208" y="2293938"/>
            <a:ext cx="9069705" cy="499113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38" y="2309813"/>
            <a:ext cx="9096375" cy="2943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12628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21981" y="1190625"/>
            <a:ext cx="9069705" cy="1260475"/>
          </a:xfrm>
        </p:spPr>
        <p:txBody>
          <a:bodyPr/>
          <a:lstStyle/>
          <a:p>
            <a:r>
              <a:rPr lang="en-US" b="1" dirty="0" smtClean="0"/>
              <a:t>Car ownership allowance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8638" y="2409825"/>
            <a:ext cx="9069705" cy="499113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456" y="2638425"/>
            <a:ext cx="9020175" cy="3238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820" y="1190625"/>
            <a:ext cx="9069705" cy="1260475"/>
          </a:xfrm>
        </p:spPr>
        <p:txBody>
          <a:bodyPr/>
          <a:lstStyle/>
          <a:p>
            <a:r>
              <a:rPr lang="en-US" b="1" dirty="0" smtClean="0"/>
              <a:t>Debts secured by car</a:t>
            </a:r>
            <a:endParaRPr lang="en-US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985" y="2835910"/>
            <a:ext cx="7269480" cy="2849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07968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695" y="1190625"/>
            <a:ext cx="9069705" cy="1260475"/>
          </a:xfrm>
        </p:spPr>
        <p:txBody>
          <a:bodyPr/>
          <a:lstStyle/>
          <a:p>
            <a:r>
              <a:rPr lang="en-US" b="1" dirty="0" smtClean="0"/>
              <a:t>Deduction is not car payment</a:t>
            </a:r>
            <a:endParaRPr lang="en-US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125" y="2867025"/>
            <a:ext cx="3050770" cy="20283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" name="Content Placeholder 9"/>
          <p:cNvSpPr>
            <a:spLocks noGrp="1"/>
          </p:cNvSpPr>
          <p:nvPr>
            <p:ph sz="half" idx="2"/>
          </p:nvPr>
        </p:nvSpPr>
        <p:spPr>
          <a:xfrm>
            <a:off x="5038740" y="2409825"/>
            <a:ext cx="4914507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From the IRS standard ownership allowance, subtract</a:t>
            </a:r>
            <a:endParaRPr lang="en-US" dirty="0"/>
          </a:p>
          <a:p>
            <a:pPr marL="0" indent="0">
              <a:buNone/>
            </a:pPr>
            <a:r>
              <a:rPr lang="en-US" b="1" dirty="0" smtClean="0"/>
              <a:t>Monthly payments </a:t>
            </a:r>
          </a:p>
          <a:p>
            <a:pPr marL="0" indent="0"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</a:t>
            </a:r>
            <a:r>
              <a:rPr lang="en-US" dirty="0" smtClean="0"/>
              <a:t>X</a:t>
            </a:r>
          </a:p>
          <a:p>
            <a:pPr marL="0" indent="0">
              <a:buNone/>
            </a:pPr>
            <a:r>
              <a:rPr lang="en-US" b="1" dirty="0" smtClean="0"/>
              <a:t># remaining payments</a:t>
            </a:r>
          </a:p>
          <a:p>
            <a:pPr marL="0" indent="0">
              <a:buNone/>
            </a:pPr>
            <a:r>
              <a:rPr lang="en-US" dirty="0" smtClean="0"/>
              <a:t>              ÷</a:t>
            </a:r>
          </a:p>
          <a:p>
            <a:pPr marL="0" indent="0">
              <a:buNone/>
            </a:pPr>
            <a:r>
              <a:rPr lang="en-US" b="1" dirty="0" smtClean="0"/>
              <a:t>             60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7745863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811065" y="6354"/>
            <a:ext cx="8683920" cy="7088760"/>
          </a:xfrm>
          <a:prstGeom prst="rect">
            <a:avLst/>
          </a:prstGeom>
          <a:noFill/>
          <a:ln>
            <a:solidFill>
              <a:srgbClr val="FFC000"/>
            </a:solidFill>
          </a:ln>
        </p:spPr>
      </p:pic>
      <p:sp>
        <p:nvSpPr>
          <p:cNvPr id="5" name="Rectangle 4"/>
          <p:cNvSpPr/>
          <p:nvPr/>
        </p:nvSpPr>
        <p:spPr>
          <a:xfrm>
            <a:off x="2806700" y="4425950"/>
            <a:ext cx="762000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$117</a:t>
            </a:r>
          </a:p>
        </p:txBody>
      </p:sp>
      <p:sp>
        <p:nvSpPr>
          <p:cNvPr id="6" name="Rectangle 5"/>
          <p:cNvSpPr/>
          <p:nvPr/>
        </p:nvSpPr>
        <p:spPr>
          <a:xfrm>
            <a:off x="3760787" y="4414835"/>
            <a:ext cx="762000" cy="26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$!95</a:t>
            </a:r>
          </a:p>
        </p:txBody>
      </p:sp>
      <p:sp>
        <p:nvSpPr>
          <p:cNvPr id="7" name="Rectangle 6"/>
          <p:cNvSpPr/>
          <p:nvPr/>
        </p:nvSpPr>
        <p:spPr>
          <a:xfrm>
            <a:off x="5715000" y="4410865"/>
            <a:ext cx="838200" cy="2643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$195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257800" y="4675185"/>
            <a:ext cx="876300" cy="3421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smtClean="0"/>
          </a:p>
          <a:p>
            <a:r>
              <a:rPr lang="en-US" sz="1600" dirty="0" smtClean="0"/>
              <a:t>$11,7255555</a:t>
            </a:r>
            <a:endParaRPr lang="en-US" sz="1600" dirty="0"/>
          </a:p>
        </p:txBody>
      </p:sp>
      <p:sp>
        <p:nvSpPr>
          <p:cNvPr id="9" name="Rectangle 8"/>
          <p:cNvSpPr/>
          <p:nvPr/>
        </p:nvSpPr>
        <p:spPr>
          <a:xfrm>
            <a:off x="2635250" y="107950"/>
            <a:ext cx="4079875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dirty="0" smtClean="0"/>
              <a:t>                      ABUSE?</a:t>
            </a:r>
            <a:endParaRPr lang="en-US" sz="2400" dirty="0"/>
          </a:p>
        </p:txBody>
      </p:sp>
      <p:sp>
        <p:nvSpPr>
          <p:cNvPr id="10" name="Rectangle 9"/>
          <p:cNvSpPr/>
          <p:nvPr/>
        </p:nvSpPr>
        <p:spPr>
          <a:xfrm flipH="1">
            <a:off x="1609725" y="4162425"/>
            <a:ext cx="914400" cy="26352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$117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695" y="1114425"/>
            <a:ext cx="9069705" cy="1260475"/>
          </a:xfrm>
        </p:spPr>
        <p:txBody>
          <a:bodyPr/>
          <a:lstStyle/>
          <a:p>
            <a:r>
              <a:rPr lang="en-US" b="1" dirty="0" err="1"/>
              <a:t>Jaberwocky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409825"/>
            <a:ext cx="9069705" cy="4991131"/>
          </a:xfrm>
        </p:spPr>
        <p:txBody>
          <a:bodyPr>
            <a:normAutofit lnSpcReduction="10000"/>
          </a:bodyPr>
          <a:lstStyle/>
          <a:p>
            <a:pPr lvl="0">
              <a:buNone/>
            </a:pPr>
            <a:r>
              <a:rPr lang="en-US" u="sng" dirty="0"/>
              <a:t>One car payment remaining</a:t>
            </a:r>
          </a:p>
          <a:p>
            <a:pPr lvl="1" hangingPunct="0">
              <a:buNone/>
            </a:pPr>
            <a:r>
              <a:rPr lang="en-US" dirty="0"/>
              <a:t>Ownership allowance				$489</a:t>
            </a:r>
          </a:p>
          <a:p>
            <a:pPr lvl="1" hangingPunct="0">
              <a:buNone/>
            </a:pPr>
            <a:r>
              <a:rPr lang="en-US" dirty="0"/>
              <a:t>1/60 remaining debt				</a:t>
            </a:r>
            <a:r>
              <a:rPr lang="en-US" u="sng" dirty="0"/>
              <a:t>&lt;     5&gt;</a:t>
            </a:r>
          </a:p>
          <a:p>
            <a:pPr lvl="1" hangingPunct="0">
              <a:buNone/>
            </a:pPr>
            <a:r>
              <a:rPr lang="en-US" dirty="0">
                <a:solidFill>
                  <a:srgbClr val="00B050"/>
                </a:solidFill>
              </a:rPr>
              <a:t>Line 23 c                      			</a:t>
            </a:r>
            <a:r>
              <a:rPr lang="en-US" dirty="0" smtClean="0">
                <a:solidFill>
                  <a:srgbClr val="00B050"/>
                </a:solidFill>
              </a:rPr>
              <a:t>           $</a:t>
            </a:r>
            <a:r>
              <a:rPr lang="en-US" dirty="0">
                <a:solidFill>
                  <a:srgbClr val="00B050"/>
                </a:solidFill>
              </a:rPr>
              <a:t>484</a:t>
            </a:r>
          </a:p>
          <a:p>
            <a:pPr lvl="1" hangingPunct="0">
              <a:buNone/>
            </a:pPr>
            <a:endParaRPr lang="en-US" dirty="0">
              <a:solidFill>
                <a:srgbClr val="00B050"/>
              </a:solidFill>
            </a:endParaRPr>
          </a:p>
          <a:p>
            <a:pPr lvl="0">
              <a:buNone/>
            </a:pPr>
            <a:r>
              <a:rPr lang="en-US" u="sng" dirty="0"/>
              <a:t>No car payment remaining</a:t>
            </a:r>
          </a:p>
          <a:p>
            <a:pPr lvl="1" hangingPunct="0">
              <a:buNone/>
            </a:pPr>
            <a:r>
              <a:rPr lang="en-US" dirty="0"/>
              <a:t>Line 23 c	</a:t>
            </a:r>
            <a:r>
              <a:rPr lang="en-US" dirty="0" smtClean="0"/>
              <a:t>					     0	</a:t>
            </a:r>
            <a:r>
              <a:rPr lang="en-US" dirty="0"/>
              <a:t>								</a:t>
            </a:r>
          </a:p>
          <a:p>
            <a:pPr marL="0" indent="0" algn="r">
              <a:buNone/>
            </a:pPr>
            <a:r>
              <a:rPr lang="en-US" i="1" dirty="0" smtClean="0"/>
              <a:t>Ransom </a:t>
            </a:r>
            <a:r>
              <a:rPr lang="en-US" i="1" dirty="0"/>
              <a:t>131 S. Ct. 716</a:t>
            </a:r>
          </a:p>
        </p:txBody>
      </p:sp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66636" y="-11161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619125" y="33704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527" y="1043939"/>
            <a:ext cx="9069705" cy="1260475"/>
          </a:xfrm>
        </p:spPr>
        <p:txBody>
          <a:bodyPr/>
          <a:lstStyle/>
          <a:p>
            <a:r>
              <a:rPr lang="en-US" b="1" dirty="0" smtClean="0"/>
              <a:t>Old car operating allowance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619125" y="2242045"/>
            <a:ext cx="4914506" cy="4002090"/>
          </a:xfr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/>
          <a:lstStyle/>
          <a:p>
            <a:pPr marL="0" indent="0">
              <a:buNone/>
            </a:pPr>
            <a:r>
              <a:rPr lang="en-US" dirty="0" smtClean="0"/>
              <a:t>Cars </a:t>
            </a:r>
          </a:p>
          <a:p>
            <a:pPr marL="0" indent="0">
              <a:buNone/>
            </a:pPr>
            <a:r>
              <a:rPr lang="en-US" b="1" dirty="0" smtClean="0"/>
              <a:t>more than 6 years old</a:t>
            </a:r>
            <a:r>
              <a:rPr lang="en-US" dirty="0" smtClean="0"/>
              <a:t>,</a:t>
            </a:r>
          </a:p>
          <a:p>
            <a:pPr marL="0" indent="0">
              <a:buNone/>
            </a:pPr>
            <a:r>
              <a:rPr lang="en-US" dirty="0" smtClean="0"/>
              <a:t>      or </a:t>
            </a:r>
          </a:p>
          <a:p>
            <a:pPr marL="0" indent="0">
              <a:buNone/>
            </a:pPr>
            <a:r>
              <a:rPr lang="en-US" b="1" dirty="0" smtClean="0"/>
              <a:t>75,000 miles </a:t>
            </a:r>
            <a:endParaRPr lang="en-US" b="1" dirty="0"/>
          </a:p>
          <a:p>
            <a:pPr marL="0" indent="0">
              <a:buNone/>
            </a:pPr>
            <a:r>
              <a:rPr lang="en-US" dirty="0" smtClean="0"/>
              <a:t>entitled to increased operating expense of $200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9122" y="2867025"/>
            <a:ext cx="4040188" cy="30301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9835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Other Necessary Expenses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333625"/>
            <a:ext cx="9069705" cy="461013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Lines 25-32 are kinds of expenses allowed under IRS collection standards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Allowed amounts are </a:t>
            </a:r>
            <a:r>
              <a:rPr lang="en-US" b="1" dirty="0" smtClean="0"/>
              <a:t>actual expenses</a:t>
            </a:r>
            <a:r>
              <a:rPr lang="en-US" dirty="0" smtClean="0"/>
              <a:t>, not IRS allowance figures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8164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4120" y="1114425"/>
            <a:ext cx="9069705" cy="1260475"/>
          </a:xfrm>
        </p:spPr>
        <p:txBody>
          <a:bodyPr/>
          <a:lstStyle/>
          <a:p>
            <a:r>
              <a:rPr lang="en-US" dirty="0" smtClean="0"/>
              <a:t>Taxes	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097" y="2652950"/>
            <a:ext cx="9589286" cy="8743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695" y="1485410"/>
            <a:ext cx="9069705" cy="1260475"/>
          </a:xfrm>
        </p:spPr>
        <p:txBody>
          <a:bodyPr/>
          <a:lstStyle/>
          <a:p>
            <a:r>
              <a:rPr lang="en-US" dirty="0" smtClean="0"/>
              <a:t>Involuntary deductions 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2695" y="2409825"/>
            <a:ext cx="9069705" cy="499113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815" y="3078082"/>
            <a:ext cx="9010650" cy="904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6394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3165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6345" y="1495425"/>
            <a:ext cx="9069705" cy="1260475"/>
          </a:xfrm>
        </p:spPr>
        <p:txBody>
          <a:bodyPr/>
          <a:lstStyle/>
          <a:p>
            <a:r>
              <a:rPr lang="en-US" dirty="0" smtClean="0"/>
              <a:t>Life insurance</a:t>
            </a:r>
            <a:endParaRPr lang="en-US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900" y="3201907"/>
            <a:ext cx="896302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990424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820" y="1571625"/>
            <a:ext cx="9069705" cy="1260475"/>
          </a:xfrm>
        </p:spPr>
        <p:txBody>
          <a:bodyPr/>
          <a:lstStyle/>
          <a:p>
            <a:r>
              <a:rPr lang="en-US" b="1" dirty="0" smtClean="0"/>
              <a:t>Court ordered payments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2695" y="2409825"/>
            <a:ext cx="9069705" cy="499113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65" y="3269760"/>
            <a:ext cx="90297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9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1246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527" y="1343025"/>
            <a:ext cx="9069705" cy="1260475"/>
          </a:xfrm>
        </p:spPr>
        <p:txBody>
          <a:bodyPr/>
          <a:lstStyle/>
          <a:p>
            <a:r>
              <a:rPr lang="en-US" b="1" dirty="0" smtClean="0"/>
              <a:t>Health care</a:t>
            </a:r>
            <a:endParaRPr lang="en-US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558" y="2867025"/>
            <a:ext cx="9762363" cy="10698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429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99520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Project health care expense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2695" y="2333625"/>
            <a:ext cx="9069705" cy="4991131"/>
          </a:xfrm>
        </p:spPr>
        <p:txBody>
          <a:bodyPr/>
          <a:lstStyle/>
          <a:p>
            <a:pPr marL="431910" lvl="1" indent="-215956" hangingPunct="0">
              <a:buNone/>
            </a:pPr>
            <a:r>
              <a:rPr lang="en-US" sz="3200" dirty="0"/>
              <a:t>Determine </a:t>
            </a:r>
            <a:r>
              <a:rPr lang="en-US" sz="3200" dirty="0" err="1"/>
              <a:t>undermet</a:t>
            </a:r>
            <a:r>
              <a:rPr lang="en-US" sz="3200" dirty="0"/>
              <a:t> needs of </a:t>
            </a:r>
            <a:r>
              <a:rPr lang="en-US" sz="3200" dirty="0" smtClean="0"/>
              <a:t>family</a:t>
            </a:r>
            <a:endParaRPr lang="en-US" sz="3200" dirty="0"/>
          </a:p>
          <a:p>
            <a:pPr marL="431910" lvl="1" indent="-215956" hangingPunct="0">
              <a:buSzPct val="45000"/>
              <a:buChar char="➔"/>
            </a:pPr>
            <a:r>
              <a:rPr lang="en-US" sz="3200" dirty="0"/>
              <a:t>	Medical procedures or care</a:t>
            </a:r>
          </a:p>
          <a:p>
            <a:pPr marL="431910" lvl="1" indent="-215956" hangingPunct="0">
              <a:buSzPct val="45000"/>
              <a:buChar char="➔"/>
            </a:pPr>
            <a:r>
              <a:rPr lang="en-US" sz="3200" dirty="0"/>
              <a:t>	Postponed dental work</a:t>
            </a:r>
          </a:p>
          <a:p>
            <a:pPr marL="431910" lvl="1" indent="-215956" hangingPunct="0">
              <a:buSzPct val="45000"/>
              <a:buChar char="➔"/>
            </a:pPr>
            <a:r>
              <a:rPr lang="en-US" sz="3200" dirty="0"/>
              <a:t>	Eye care</a:t>
            </a:r>
          </a:p>
          <a:p>
            <a:pPr marL="431910" lvl="1" indent="-215956" hangingPunct="0">
              <a:buSzPct val="45000"/>
              <a:buChar char="➔"/>
            </a:pPr>
            <a:r>
              <a:rPr lang="en-US" sz="3200" dirty="0"/>
              <a:t>	Prescription medication</a:t>
            </a:r>
          </a:p>
          <a:p>
            <a:pPr marL="431910" lvl="1" indent="-215956" hangingPunct="0">
              <a:buSzPct val="45000"/>
              <a:buChar char="➔"/>
            </a:pPr>
            <a:r>
              <a:rPr lang="en-US" sz="3200" dirty="0"/>
              <a:t>	Physical or mental therapy</a:t>
            </a:r>
          </a:p>
          <a:p>
            <a:pPr marL="431910" lvl="1" indent="-215956" hangingPunct="0">
              <a:buNone/>
            </a:pPr>
            <a:endParaRPr lang="en-US" sz="3200" dirty="0"/>
          </a:p>
          <a:p>
            <a:pPr marL="431910" lvl="1" indent="-215956" hangingPunct="0">
              <a:buNone/>
            </a:pPr>
            <a:endParaRPr lang="en-US" sz="32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7576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820" y="1078619"/>
            <a:ext cx="9069705" cy="1260475"/>
          </a:xfrm>
        </p:spPr>
        <p:txBody>
          <a:bodyPr/>
          <a:lstStyle/>
          <a:p>
            <a:r>
              <a:rPr lang="en-US" b="1" dirty="0" smtClean="0"/>
              <a:t>Line 31 calculation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2695" y="2409825"/>
            <a:ext cx="9069705" cy="4991131"/>
          </a:xfrm>
        </p:spPr>
        <p:txBody>
          <a:bodyPr/>
          <a:lstStyle/>
          <a:p>
            <a:pPr marL="0" indent="0">
              <a:buNone/>
            </a:pPr>
            <a:r>
              <a:rPr lang="en-US" u="sng" dirty="0" smtClean="0"/>
              <a:t>Total health care expenditures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C000"/>
                </a:solidFill>
              </a:rPr>
              <a:t>less</a:t>
            </a:r>
          </a:p>
          <a:p>
            <a:pPr marL="0" indent="0">
              <a:buNone/>
            </a:pPr>
            <a:r>
              <a:rPr lang="en-US" u="sng" dirty="0" smtClean="0"/>
              <a:t>Line 19B allowance</a:t>
            </a:r>
          </a:p>
          <a:p>
            <a:pPr marL="0" indent="0">
              <a:buNone/>
            </a:pPr>
            <a:r>
              <a:rPr lang="en-US" dirty="0" smtClean="0"/>
              <a:t>		</a:t>
            </a:r>
            <a:r>
              <a:rPr lang="en-US" dirty="0" smtClean="0">
                <a:solidFill>
                  <a:srgbClr val="FFC000"/>
                </a:solidFill>
              </a:rPr>
              <a:t>less</a:t>
            </a:r>
          </a:p>
          <a:p>
            <a:pPr marL="0" indent="0">
              <a:buNone/>
            </a:pPr>
            <a:r>
              <a:rPr lang="en-US" u="sng" dirty="0" smtClean="0"/>
              <a:t>Health savings accounts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8429951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0825" y="1232255"/>
            <a:ext cx="9068760" cy="62945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n-US" sz="32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504000" y="1419225"/>
            <a:ext cx="826852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 smtClean="0"/>
              <a:t>Who thought this works?</a:t>
            </a:r>
            <a:endParaRPr lang="en-US" sz="4400" b="1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675" y="2729865"/>
            <a:ext cx="4610100" cy="2103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2478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998999"/>
            <a:ext cx="9069705" cy="1260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Bankruptcy Code Additional Expenses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333625"/>
            <a:ext cx="9069705" cy="46101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Lines 34-40 are expense categories added by statute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1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887" y="1419225"/>
            <a:ext cx="9069705" cy="1260475"/>
          </a:xfrm>
        </p:spPr>
        <p:txBody>
          <a:bodyPr/>
          <a:lstStyle/>
          <a:p>
            <a:r>
              <a:rPr lang="en-US" b="1" dirty="0" smtClean="0"/>
              <a:t>Health insurance</a:t>
            </a:r>
            <a:endParaRPr lang="en-US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410" y="2867025"/>
            <a:ext cx="9844659" cy="3456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249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8565" y="343145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1571625"/>
            <a:ext cx="9069705" cy="1260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Line 34:  Exception to “actually incur”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867025"/>
            <a:ext cx="9069705" cy="407673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	Health insurance</a:t>
            </a:r>
            <a:r>
              <a:rPr lang="en-US" dirty="0" smtClean="0"/>
              <a:t>,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	disability insurance</a:t>
            </a:r>
            <a:r>
              <a:rPr lang="en-US" dirty="0" smtClean="0"/>
              <a:t>, and 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00FF"/>
                </a:solidFill>
              </a:rPr>
              <a:t>	health savings account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r>
              <a:rPr lang="en-US" sz="3600" dirty="0" smtClean="0"/>
              <a:t>deductible if you </a:t>
            </a:r>
            <a:r>
              <a:rPr lang="en-US" sz="3600" i="1" dirty="0" smtClean="0"/>
              <a:t>ought</a:t>
            </a:r>
            <a:r>
              <a:rPr lang="en-US" sz="3600" dirty="0" smtClean="0"/>
              <a:t> to have them- even if you don’t now.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8329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19125" y="885825"/>
            <a:ext cx="9069705" cy="1260475"/>
          </a:xfrm>
        </p:spPr>
        <p:txBody>
          <a:bodyPr/>
          <a:lstStyle/>
          <a:p>
            <a:r>
              <a:rPr lang="en-US" b="1" dirty="0" smtClean="0"/>
              <a:t>Expenses that require history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Contributions to care of household or family</a:t>
            </a:r>
          </a:p>
          <a:p>
            <a:pPr marL="0" indent="0" algn="r">
              <a:buNone/>
            </a:pPr>
            <a:r>
              <a:rPr lang="en-US" dirty="0" smtClean="0"/>
              <a:t>Line 35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Charitable contributions</a:t>
            </a:r>
          </a:p>
          <a:p>
            <a:pPr marL="0" indent="0" algn="r">
              <a:buNone/>
            </a:pPr>
            <a:r>
              <a:rPr lang="en-US" dirty="0" smtClean="0"/>
              <a:t>			Line 40	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325" y="2257425"/>
            <a:ext cx="3810000" cy="3810000"/>
          </a:xfrm>
        </p:spPr>
      </p:pic>
    </p:spTree>
    <p:extLst>
      <p:ext uri="{BB962C8B-B14F-4D97-AF65-F5344CB8AC3E}">
        <p14:creationId xmlns:p14="http://schemas.microsoft.com/office/powerpoint/2010/main" val="18329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Line 35:   Care of others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333625"/>
            <a:ext cx="9069705" cy="4610131"/>
          </a:xfrm>
        </p:spPr>
        <p:txBody>
          <a:bodyPr>
            <a:normAutofit/>
          </a:bodyPr>
          <a:lstStyle/>
          <a:p>
            <a:pPr marL="431910" lvl="1" indent="-215956" hangingPunct="0">
              <a:buNone/>
            </a:pPr>
            <a:r>
              <a:rPr lang="en-US" sz="3200" dirty="0"/>
              <a:t>“Expenses you will continue to pay for care and</a:t>
            </a:r>
          </a:p>
          <a:p>
            <a:pPr marL="431910" lvl="1" indent="-215956" hangingPunct="0">
              <a:buNone/>
            </a:pPr>
            <a:r>
              <a:rPr lang="en-US" sz="3200" dirty="0"/>
              <a:t>support of member of household or family unable</a:t>
            </a:r>
          </a:p>
          <a:p>
            <a:pPr marL="431910" lvl="1" indent="-215956" hangingPunct="0">
              <a:buNone/>
            </a:pPr>
            <a:r>
              <a:rPr lang="en-US" sz="3200" dirty="0"/>
              <a:t>to pay such expenses”    </a:t>
            </a:r>
            <a:endParaRPr lang="en-US" sz="3200" u="sng" dirty="0"/>
          </a:p>
          <a:p>
            <a:pPr marL="431910" lvl="1" indent="-215956" hangingPunct="0">
              <a:buNone/>
            </a:pPr>
            <a:endParaRPr lang="en-US" sz="3200" u="sng" dirty="0"/>
          </a:p>
          <a:p>
            <a:pPr marL="673154" lvl="1" indent="-457200" hangingPunct="0"/>
            <a:r>
              <a:rPr lang="en-US" sz="3200" dirty="0" smtClean="0"/>
              <a:t>Might </a:t>
            </a:r>
            <a:r>
              <a:rPr lang="en-US" sz="3200" dirty="0"/>
              <a:t>this include child at college</a:t>
            </a:r>
            <a:r>
              <a:rPr lang="en-US" sz="3200" dirty="0" smtClean="0"/>
              <a:t>?</a:t>
            </a:r>
          </a:p>
          <a:p>
            <a:pPr marL="673154" lvl="1" indent="-457200" hangingPunct="0"/>
            <a:r>
              <a:rPr lang="en-US" sz="3200" dirty="0" smtClean="0"/>
              <a:t>Note </a:t>
            </a:r>
            <a:r>
              <a:rPr lang="en-US" sz="3200" dirty="0"/>
              <a:t>that members of “household” are included even if not “family”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5667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8164" y="333618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820" y="1495425"/>
            <a:ext cx="9069705" cy="1260475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Line 35: alternative if household size is limited to tax dependents</a:t>
            </a:r>
            <a:endParaRPr lang="en-US" b="1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637078" y="2867024"/>
            <a:ext cx="4049848" cy="4583783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Consider deducting cost of housing aged relatives or others living in the house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sz="half" idx="1"/>
          </p:nvPr>
        </p:nvSpPr>
        <p:spPr>
          <a:xfrm>
            <a:off x="503640" y="2867025"/>
            <a:ext cx="4914506" cy="5504074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1267" name="Picture 3" descr="C:\Users\Cathy\AppData\Local\Microsoft\Windows\Temporary Internet Files\Content.IE5\2C4WKK3Y\MC900355255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125" y="3095624"/>
            <a:ext cx="3099816" cy="36063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29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887" y="1027819"/>
            <a:ext cx="9069705" cy="1260475"/>
          </a:xfrm>
        </p:spPr>
        <p:txBody>
          <a:bodyPr/>
          <a:lstStyle/>
          <a:p>
            <a:r>
              <a:rPr lang="en-US" dirty="0" smtClean="0"/>
              <a:t>Education expenses for minor</a:t>
            </a:r>
            <a:endParaRPr lang="en-US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0545" y="2562225"/>
            <a:ext cx="3911600" cy="23876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060965" y="2105025"/>
            <a:ext cx="4914507" cy="5257800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Costs of schooling for child under 18 actually incurred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33434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33434" y="1266825"/>
            <a:ext cx="9069705" cy="1260475"/>
          </a:xfrm>
        </p:spPr>
        <p:txBody>
          <a:bodyPr/>
          <a:lstStyle/>
          <a:p>
            <a:r>
              <a:rPr lang="en-US" b="1" dirty="0" smtClean="0"/>
              <a:t>Enhancements to IRS allowances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533434" y="2445184"/>
            <a:ext cx="4914506" cy="484144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Excess home energy costs</a:t>
            </a:r>
          </a:p>
          <a:p>
            <a:pPr marL="0" indent="0" algn="r">
              <a:buNone/>
            </a:pPr>
            <a:r>
              <a:rPr lang="en-US" dirty="0" smtClean="0"/>
              <a:t>Line 37</a:t>
            </a:r>
          </a:p>
          <a:p>
            <a:pPr marL="0" indent="0">
              <a:buNone/>
            </a:pPr>
            <a:r>
              <a:rPr lang="en-US" dirty="0" smtClean="0"/>
              <a:t>Additional food &amp; clothing</a:t>
            </a:r>
          </a:p>
          <a:p>
            <a:pPr marL="0" indent="0" algn="r">
              <a:buNone/>
            </a:pPr>
            <a:r>
              <a:rPr lang="en-US" dirty="0" smtClean="0"/>
              <a:t>Line 39</a:t>
            </a:r>
            <a:endParaRPr lang="en-US" dirty="0"/>
          </a:p>
        </p:txBody>
      </p:sp>
      <p:pic>
        <p:nvPicPr>
          <p:cNvPr id="12291" name="Picture 3" descr="C:\Users\Cathy\AppData\Local\Microsoft\Windows\Temporary Internet Files\Content.IE5\YN4UM849\MC900383026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2125" y="2918790"/>
            <a:ext cx="1793138" cy="181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2" name="Picture 4" descr="C:\Users\Cathy\AppData\Local\Microsoft\Windows\Temporary Internet Files\Content.IE5\2C4WKK3Y\MC900237861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65263" y="2750839"/>
            <a:ext cx="1887648" cy="20611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419725" y="2333625"/>
            <a:ext cx="4679260" cy="4953000"/>
          </a:xfrm>
        </p:spPr>
        <p:txBody>
          <a:bodyPr/>
          <a:lstStyle/>
          <a:p>
            <a:pPr marL="0" indent="0">
              <a:buNone/>
            </a:pPr>
            <a:endParaRPr lang="en-US" b="1" dirty="0"/>
          </a:p>
        </p:txBody>
      </p:sp>
      <p:pic>
        <p:nvPicPr>
          <p:cNvPr id="12293" name="Picture 5" descr="C:\Users\Cathy\AppData\Local\Microsoft\Windows\Temporary Internet Files\Content.IE5\ZDIVYVYK\MC90029395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2785" y="4972002"/>
            <a:ext cx="1808683" cy="1764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9061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6820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Deductions for debt payment</a:t>
            </a:r>
            <a:endParaRPr lang="en-US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9004" y="2257425"/>
            <a:ext cx="5426104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62380" y="343145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527" y="1343025"/>
            <a:ext cx="9069705" cy="1260475"/>
          </a:xfrm>
        </p:spPr>
        <p:txBody>
          <a:bodyPr/>
          <a:lstStyle/>
          <a:p>
            <a:r>
              <a:rPr lang="en-US" b="1" dirty="0" smtClean="0"/>
              <a:t>Calculate debt deduction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2695" y="2943225"/>
            <a:ext cx="9069705" cy="4991131"/>
          </a:xfrm>
        </p:spPr>
        <p:txBody>
          <a:bodyPr/>
          <a:lstStyle/>
          <a:p>
            <a:pPr marL="431910" lvl="1" indent="-215956" hangingPunct="0">
              <a:buNone/>
            </a:pPr>
            <a:r>
              <a:rPr lang="en-US" sz="3200" dirty="0" smtClean="0"/>
              <a:t>	Sum </a:t>
            </a:r>
            <a:r>
              <a:rPr lang="en-US" sz="3200" dirty="0"/>
              <a:t>of </a:t>
            </a:r>
            <a:r>
              <a:rPr lang="en-US" sz="3200" dirty="0">
                <a:solidFill>
                  <a:srgbClr val="0070C0"/>
                </a:solidFill>
              </a:rPr>
              <a:t>payments contractually due </a:t>
            </a:r>
            <a:r>
              <a:rPr lang="en-US" sz="3200" dirty="0"/>
              <a:t>to secured </a:t>
            </a:r>
            <a:r>
              <a:rPr lang="en-US" sz="3200" dirty="0" smtClean="0"/>
              <a:t>creditors </a:t>
            </a:r>
            <a:r>
              <a:rPr lang="en-US" sz="3200" dirty="0"/>
              <a:t>in the 60 months following petition, divided by 60</a:t>
            </a:r>
          </a:p>
          <a:p>
            <a:pPr marL="431910" lvl="1" indent="-215956" algn="r" hangingPunct="0">
              <a:buNone/>
            </a:pPr>
            <a:r>
              <a:rPr lang="x-none" sz="2400">
                <a:latin typeface="Arial" pitchFamily="34"/>
                <a:cs typeface="Arial" pitchFamily="34"/>
              </a:rPr>
              <a:t>§</a:t>
            </a:r>
            <a:r>
              <a:rPr lang="en-US" sz="2400" dirty="0">
                <a:cs typeface="Arial" pitchFamily="34"/>
              </a:rPr>
              <a:t> 707(b)(2)(A)(iii)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37755" y="-231713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65772" y="197752"/>
            <a:ext cx="9069705" cy="1260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0925" y="1952625"/>
            <a:ext cx="3022222" cy="3047620"/>
          </a:xfrm>
        </p:spPr>
      </p:pic>
      <p:sp>
        <p:nvSpPr>
          <p:cNvPr id="8" name="Left Arrow 7"/>
          <p:cNvSpPr/>
          <p:nvPr/>
        </p:nvSpPr>
        <p:spPr>
          <a:xfrm>
            <a:off x="1228725" y="712871"/>
            <a:ext cx="2209800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ight Arrow 10"/>
          <p:cNvSpPr/>
          <p:nvPr/>
        </p:nvSpPr>
        <p:spPr>
          <a:xfrm>
            <a:off x="6943725" y="712871"/>
            <a:ext cx="2197608" cy="48463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28640" y="712871"/>
            <a:ext cx="9220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600" dirty="0" smtClean="0"/>
          </a:p>
          <a:p>
            <a:r>
              <a:rPr lang="en-US" sz="3600" dirty="0" smtClean="0"/>
              <a:t>            Income					  Expenses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5233735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436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4360" y="1015119"/>
            <a:ext cx="9069705" cy="1260475"/>
          </a:xfrm>
        </p:spPr>
        <p:txBody>
          <a:bodyPr/>
          <a:lstStyle/>
          <a:p>
            <a:r>
              <a:rPr lang="en-US" b="1" dirty="0" smtClean="0"/>
              <a:t>Real property future payments</a:t>
            </a:r>
            <a:endParaRPr lang="en-US" b="1" dirty="0"/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0125" y="2428470"/>
            <a:ext cx="3219450" cy="42862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5111492" y="2257425"/>
            <a:ext cx="4914507" cy="5117183"/>
          </a:xfrm>
        </p:spPr>
        <p:txBody>
          <a:bodyPr/>
          <a:lstStyle/>
          <a:p>
            <a:pPr marL="0" indent="0">
              <a:buNone/>
            </a:pPr>
            <a:endParaRPr lang="en-US" sz="3600" dirty="0" smtClean="0"/>
          </a:p>
          <a:p>
            <a:pPr marL="0" indent="0">
              <a:buNone/>
            </a:pPr>
            <a:r>
              <a:rPr lang="en-US" sz="3600" dirty="0" smtClean="0"/>
              <a:t>Don’t forget</a:t>
            </a:r>
          </a:p>
          <a:p>
            <a:r>
              <a:rPr lang="en-US" dirty="0" smtClean="0"/>
              <a:t>Real property taxes</a:t>
            </a:r>
          </a:p>
          <a:p>
            <a:r>
              <a:rPr lang="en-US" dirty="0" smtClean="0"/>
              <a:t>HOA dues</a:t>
            </a:r>
          </a:p>
          <a:p>
            <a:r>
              <a:rPr lang="en-US" dirty="0" smtClean="0"/>
              <a:t>Insurance</a:t>
            </a:r>
          </a:p>
          <a:p>
            <a:r>
              <a:rPr lang="en-US" dirty="0" smtClean="0"/>
              <a:t>Judgment liens</a:t>
            </a:r>
          </a:p>
          <a:p>
            <a:r>
              <a:rPr lang="en-US" dirty="0" smtClean="0"/>
              <a:t>Tax liens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887" y="1571625"/>
            <a:ext cx="9069705" cy="1260475"/>
          </a:xfrm>
        </p:spPr>
        <p:txBody>
          <a:bodyPr/>
          <a:lstStyle/>
          <a:p>
            <a:r>
              <a:rPr lang="en-US" b="1" dirty="0" smtClean="0"/>
              <a:t>Mortgage oddities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867025"/>
            <a:ext cx="9069705" cy="49911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Consider changes in mortgage payments coming </a:t>
            </a:r>
            <a:r>
              <a:rPr lang="en-US" u="sng" dirty="0" smtClean="0"/>
              <a:t>in next 60 months:</a:t>
            </a:r>
          </a:p>
          <a:p>
            <a:pPr lvl="1"/>
            <a:r>
              <a:rPr lang="en-US" dirty="0" smtClean="0"/>
              <a:t>End of interest-only payments</a:t>
            </a:r>
          </a:p>
          <a:p>
            <a:pPr lvl="1"/>
            <a:r>
              <a:rPr lang="en-US" dirty="0" smtClean="0"/>
              <a:t>Interest rate changes</a:t>
            </a:r>
          </a:p>
          <a:p>
            <a:pPr lvl="1"/>
            <a:r>
              <a:rPr lang="en-US" dirty="0" smtClean="0"/>
              <a:t>Negative amortization payments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35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618539"/>
            <a:ext cx="9069705" cy="1260475"/>
          </a:xfrm>
        </p:spPr>
        <p:txBody>
          <a:bodyPr/>
          <a:lstStyle/>
          <a:p>
            <a:r>
              <a:rPr lang="en-US" b="1" dirty="0" smtClean="0"/>
              <a:t>Car loan on line 42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431910" lvl="1" indent="-215956" hangingPunct="0">
              <a:buNone/>
            </a:pPr>
            <a:r>
              <a:rPr lang="en-US" sz="3200" dirty="0"/>
              <a:t>Amount </a:t>
            </a:r>
            <a:r>
              <a:rPr lang="en-US" sz="3200" dirty="0" smtClean="0"/>
              <a:t>is contractual </a:t>
            </a:r>
            <a:r>
              <a:rPr lang="en-US" sz="3200" dirty="0"/>
              <a:t>payment </a:t>
            </a:r>
            <a:r>
              <a:rPr lang="en-US" sz="3200" dirty="0">
                <a:solidFill>
                  <a:srgbClr val="FFC000"/>
                </a:solidFill>
              </a:rPr>
              <a:t>x</a:t>
            </a:r>
            <a:r>
              <a:rPr lang="en-US" sz="3200" dirty="0"/>
              <a:t> number of remaining payments </a:t>
            </a:r>
            <a:r>
              <a:rPr lang="en-US" sz="3200" dirty="0" smtClean="0"/>
              <a:t>  </a:t>
            </a:r>
            <a:endParaRPr lang="en-US" sz="3200" dirty="0"/>
          </a:p>
          <a:p>
            <a:pPr marL="431910" lvl="1" indent="-215956" algn="ctr" hangingPunct="0">
              <a:buNone/>
            </a:pPr>
            <a:r>
              <a:rPr lang="en-US" sz="3200" dirty="0" smtClean="0">
                <a:solidFill>
                  <a:srgbClr val="EB613D"/>
                </a:solidFill>
              </a:rPr>
              <a:t>NOT</a:t>
            </a:r>
            <a:endParaRPr lang="en-US" sz="3200" dirty="0">
              <a:solidFill>
                <a:srgbClr val="EB613D"/>
              </a:solidFill>
            </a:endParaRPr>
          </a:p>
          <a:p>
            <a:pPr marL="431910" lvl="1" indent="-215956" hangingPunct="0">
              <a:buNone/>
            </a:pPr>
            <a:endParaRPr lang="en-US" sz="3200" dirty="0">
              <a:solidFill>
                <a:srgbClr val="EB613D"/>
              </a:solidFill>
            </a:endParaRPr>
          </a:p>
          <a:p>
            <a:pPr marL="431910" lvl="1" indent="-215956" hangingPunct="0">
              <a:buNone/>
            </a:pPr>
            <a:r>
              <a:rPr lang="en-US" sz="3200" dirty="0" smtClean="0">
                <a:solidFill>
                  <a:srgbClr val="000000"/>
                </a:solidFill>
              </a:rPr>
              <a:t>Payoff </a:t>
            </a:r>
            <a:r>
              <a:rPr lang="en-US" sz="3200" dirty="0">
                <a:solidFill>
                  <a:srgbClr val="000000"/>
                </a:solidFill>
              </a:rPr>
              <a:t>balance  - which excludes interest that accrues over period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0965" y="2333625"/>
            <a:ext cx="4419600" cy="32099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200147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695" y="1015119"/>
            <a:ext cx="9069705" cy="1260475"/>
          </a:xfrm>
        </p:spPr>
        <p:txBody>
          <a:bodyPr>
            <a:normAutofit/>
          </a:bodyPr>
          <a:lstStyle/>
          <a:p>
            <a:r>
              <a:rPr lang="en-US" sz="4800" b="1" dirty="0" smtClean="0"/>
              <a:t>Other payments on secured claims</a:t>
            </a:r>
            <a:endParaRPr lang="en-US" sz="4800" b="1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sz="half" idx="2"/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0" t="18790" r="8720" b="20917"/>
          <a:stretch/>
        </p:blipFill>
        <p:spPr>
          <a:xfrm>
            <a:off x="1152525" y="4501745"/>
            <a:ext cx="4292680" cy="2222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525" y="2314783"/>
            <a:ext cx="4000500" cy="24314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4" name="TextBox 13"/>
          <p:cNvSpPr txBox="1"/>
          <p:nvPr/>
        </p:nvSpPr>
        <p:spPr>
          <a:xfrm>
            <a:off x="5495925" y="2333625"/>
            <a:ext cx="407647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Cure amount necessary to keep car or home necessary for support</a:t>
            </a:r>
          </a:p>
          <a:p>
            <a:pPr algn="r"/>
            <a:r>
              <a:rPr lang="en-US" sz="3600" dirty="0" smtClean="0"/>
              <a:t>Line 43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9835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4120" y="1571625"/>
            <a:ext cx="9069705" cy="1260475"/>
          </a:xfrm>
        </p:spPr>
        <p:txBody>
          <a:bodyPr/>
          <a:lstStyle/>
          <a:p>
            <a:r>
              <a:rPr lang="en-US" b="1" dirty="0" smtClean="0"/>
              <a:t>Priority claims</a:t>
            </a:r>
            <a:endParaRPr lang="en-US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063" y="3228993"/>
            <a:ext cx="9752076" cy="8435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5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695" y="998999"/>
            <a:ext cx="9069705" cy="1260475"/>
          </a:xfrm>
        </p:spPr>
        <p:txBody>
          <a:bodyPr/>
          <a:lstStyle/>
          <a:p>
            <a:r>
              <a:rPr lang="en-US" b="1" dirty="0"/>
              <a:t>Hypothetical Chap. 13  expense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5865" y="2257425"/>
            <a:ext cx="9069705" cy="4991131"/>
          </a:xfrm>
        </p:spPr>
        <p:txBody>
          <a:bodyPr/>
          <a:lstStyle/>
          <a:p>
            <a:pPr marL="431910" lvl="1" indent="-215956" hangingPunct="0">
              <a:buNone/>
            </a:pPr>
            <a:r>
              <a:rPr lang="en-US" sz="3200" dirty="0" smtClean="0"/>
              <a:t>Deduction </a:t>
            </a:r>
            <a:r>
              <a:rPr lang="en-US" sz="3200" dirty="0"/>
              <a:t>allowed for administrative expense </a:t>
            </a:r>
            <a:r>
              <a:rPr lang="en-US" sz="3200" dirty="0" smtClean="0"/>
              <a:t>in</a:t>
            </a:r>
          </a:p>
          <a:p>
            <a:pPr marL="431910" lvl="1" indent="-215956" hangingPunct="0">
              <a:buNone/>
            </a:pPr>
            <a:r>
              <a:rPr lang="en-US" sz="3200" dirty="0" smtClean="0"/>
              <a:t>your </a:t>
            </a:r>
            <a:r>
              <a:rPr lang="en-US" sz="3200" dirty="0"/>
              <a:t>district on that payment  </a:t>
            </a:r>
            <a:r>
              <a:rPr lang="en-US" sz="3200" u="sng" dirty="0"/>
              <a:t>line 45</a:t>
            </a:r>
          </a:p>
          <a:p>
            <a:pPr marL="431910" lvl="1" indent="-215956" hangingPunct="0">
              <a:buNone/>
            </a:pPr>
            <a:endParaRPr lang="en-US" sz="3200" u="sng" dirty="0"/>
          </a:p>
          <a:p>
            <a:pPr marL="431910" lvl="1" indent="-215956" hangingPunct="0">
              <a:buNone/>
            </a:pPr>
            <a:r>
              <a:rPr lang="en-US" sz="3200" dirty="0" smtClean="0"/>
              <a:t>                  Project </a:t>
            </a:r>
            <a:r>
              <a:rPr lang="en-US" sz="3200" dirty="0"/>
              <a:t>Chapter 13 payment if </a:t>
            </a:r>
            <a:r>
              <a:rPr lang="en-US" sz="3200" dirty="0" smtClean="0"/>
              <a:t>eligible </a:t>
            </a:r>
            <a:r>
              <a:rPr lang="en-US" sz="3200" dirty="0"/>
              <a:t>		</a:t>
            </a:r>
            <a:r>
              <a:rPr lang="en-US" sz="3200" i="1" dirty="0"/>
              <a:t>Huh</a:t>
            </a:r>
            <a:r>
              <a:rPr lang="en-US" sz="3200" dirty="0"/>
              <a:t>?</a:t>
            </a:r>
          </a:p>
          <a:p>
            <a:pPr marL="431910" lvl="1" indent="-215956" hangingPunct="0">
              <a:buNone/>
            </a:pPr>
            <a:r>
              <a:rPr lang="en-US" sz="3200" dirty="0"/>
              <a:t>		 </a:t>
            </a:r>
            <a:r>
              <a:rPr lang="en-US" sz="3200" dirty="0" smtClean="0"/>
              <a:t>         Plan </a:t>
            </a:r>
            <a:r>
              <a:rPr lang="en-US" sz="3200" dirty="0"/>
              <a:t>to include at least </a:t>
            </a:r>
            <a:r>
              <a:rPr lang="en-US" sz="3200" dirty="0">
                <a:solidFill>
                  <a:srgbClr val="0000FF"/>
                </a:solidFill>
              </a:rPr>
              <a:t>car debt</a:t>
            </a:r>
            <a:r>
              <a:rPr lang="en-US" sz="3200" dirty="0"/>
              <a:t>, </a:t>
            </a:r>
            <a:r>
              <a:rPr lang="en-US" sz="3200" dirty="0">
                <a:solidFill>
                  <a:srgbClr val="0000FF"/>
                </a:solidFill>
              </a:rPr>
              <a:t>priority 	</a:t>
            </a:r>
            <a:r>
              <a:rPr lang="en-US" sz="3200" dirty="0" smtClean="0">
                <a:solidFill>
                  <a:srgbClr val="0000FF"/>
                </a:solidFill>
              </a:rPr>
              <a:t>          claims</a:t>
            </a:r>
            <a:r>
              <a:rPr lang="en-US" sz="3200" dirty="0">
                <a:solidFill>
                  <a:srgbClr val="0000FF"/>
                </a:solidFill>
              </a:rPr>
              <a:t>, mortgage arrears</a:t>
            </a:r>
            <a:r>
              <a:rPr lang="en-US" sz="3200" dirty="0"/>
              <a:t> and </a:t>
            </a:r>
            <a:r>
              <a:rPr lang="en-US" sz="3200" dirty="0">
                <a:solidFill>
                  <a:srgbClr val="0000FF"/>
                </a:solidFill>
              </a:rPr>
              <a:t>tax liens</a:t>
            </a:r>
          </a:p>
          <a:p>
            <a:endParaRPr lang="en-US" dirty="0"/>
          </a:p>
        </p:txBody>
      </p:sp>
      <p:pic>
        <p:nvPicPr>
          <p:cNvPr id="13314" name="Picture 2" descr="C:\Users\Cathy\AppData\Local\Microsoft\Windows\Temporary Internet Files\Content.IE5\65RCMJTF\MC910216407[1]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7725" y="3704045"/>
            <a:ext cx="1744980" cy="1520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Business expenses in 9</a:t>
            </a:r>
            <a:r>
              <a:rPr lang="en-US" b="1" baseline="30000" dirty="0" smtClean="0"/>
              <a:t>th</a:t>
            </a:r>
            <a:r>
              <a:rPr lang="en-US" b="1" dirty="0" smtClean="0"/>
              <a:t> Circuit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333625"/>
            <a:ext cx="9069705" cy="4610131"/>
          </a:xfrm>
        </p:spPr>
        <p:txBody>
          <a:bodyPr/>
          <a:lstStyle/>
          <a:p>
            <a:pPr marL="0" indent="0">
              <a:buNone/>
            </a:pPr>
            <a:r>
              <a:rPr lang="en-US" i="1" dirty="0" err="1" smtClean="0"/>
              <a:t>Wiegand</a:t>
            </a:r>
            <a:r>
              <a:rPr lang="en-US" dirty="0" smtClean="0"/>
              <a:t>  386 BR 238</a:t>
            </a:r>
          </a:p>
          <a:p>
            <a:pPr marL="0" indent="0">
              <a:buNone/>
            </a:pPr>
            <a:r>
              <a:rPr lang="en-US" dirty="0" smtClean="0"/>
              <a:t>business expenses are an expense, not an adjustment to gross income</a:t>
            </a:r>
          </a:p>
          <a:p>
            <a:pPr marL="0" indent="0">
              <a:buNone/>
            </a:pPr>
            <a:r>
              <a:rPr lang="en-US" dirty="0" smtClean="0"/>
              <a:t>	●   in 7, put them on line 42, with note, or 		on line 56</a:t>
            </a:r>
            <a:endParaRPr lang="en-US" dirty="0"/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●   in 13, on line 57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74120" y="885825"/>
            <a:ext cx="9069705" cy="1260475"/>
          </a:xfrm>
        </p:spPr>
        <p:txBody>
          <a:bodyPr/>
          <a:lstStyle/>
          <a:p>
            <a:r>
              <a:rPr lang="en-US" b="1" dirty="0" smtClean="0"/>
              <a:t>Determination of presumption</a:t>
            </a:r>
            <a:endParaRPr lang="en-US" b="1" dirty="0"/>
          </a:p>
        </p:txBody>
      </p:sp>
      <p:pic>
        <p:nvPicPr>
          <p:cNvPr id="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517" y="2257425"/>
            <a:ext cx="7825279" cy="4991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35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695" y="580439"/>
            <a:ext cx="9069705" cy="1260475"/>
          </a:xfrm>
        </p:spPr>
        <p:txBody>
          <a:bodyPr/>
          <a:lstStyle/>
          <a:p>
            <a:r>
              <a:rPr lang="en-US" b="1" dirty="0" smtClean="0"/>
              <a:t>Do the math</a:t>
            </a:r>
            <a:endParaRPr lang="en-US" b="1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1"/>
          </p:nvPr>
        </p:nvSpPr>
        <p:spPr>
          <a:xfrm>
            <a:off x="554613" y="1946734"/>
            <a:ext cx="5550911" cy="5416091"/>
          </a:xfrm>
        </p:spPr>
        <p:txBody>
          <a:bodyPr>
            <a:normAutofit fontScale="92500" lnSpcReduction="20000"/>
          </a:bodyPr>
          <a:lstStyle/>
          <a:p>
            <a:pPr marL="431910" lvl="1" indent="-215956" hangingPunct="0">
              <a:buNone/>
            </a:pPr>
            <a:r>
              <a:rPr lang="en-US" sz="3200" dirty="0"/>
              <a:t>Calculate </a:t>
            </a:r>
            <a:r>
              <a:rPr lang="en-US" sz="3200" dirty="0">
                <a:solidFill>
                  <a:srgbClr val="0000FF"/>
                </a:solidFill>
              </a:rPr>
              <a:t>monthly disposable income</a:t>
            </a:r>
            <a:r>
              <a:rPr lang="en-US" sz="3200" dirty="0"/>
              <a:t> by subtracting total deductions from CMI on </a:t>
            </a:r>
            <a:r>
              <a:rPr lang="en-US" sz="3200" u="sng" dirty="0"/>
              <a:t>line </a:t>
            </a:r>
            <a:r>
              <a:rPr lang="en-US" sz="3200" u="sng" dirty="0" smtClean="0"/>
              <a:t>18</a:t>
            </a:r>
          </a:p>
          <a:p>
            <a:pPr marL="431910" lvl="1" indent="-215956" hangingPunct="0">
              <a:buNone/>
            </a:pPr>
            <a:endParaRPr lang="en-US" sz="3200" dirty="0"/>
          </a:p>
          <a:p>
            <a:pPr marL="431910" lvl="1" indent="-215956" hangingPunct="0">
              <a:buNone/>
            </a:pPr>
            <a:r>
              <a:rPr lang="en-US" sz="3200" dirty="0"/>
              <a:t>Multiply DMI by 60</a:t>
            </a:r>
          </a:p>
          <a:p>
            <a:pPr marL="431910" lvl="1" indent="-215956" hangingPunct="0">
              <a:buNone/>
            </a:pPr>
            <a:endParaRPr lang="en-US" sz="3200" dirty="0"/>
          </a:p>
          <a:p>
            <a:pPr marL="431910" lvl="1" indent="-215956" hangingPunct="0">
              <a:buNone/>
            </a:pPr>
            <a:r>
              <a:rPr lang="en-US" sz="3200" dirty="0"/>
              <a:t>If product is greater than $11,725, presumption of abuse </a:t>
            </a:r>
            <a:r>
              <a:rPr lang="en-US" sz="3200" dirty="0" smtClean="0"/>
              <a:t>arises</a:t>
            </a:r>
          </a:p>
          <a:p>
            <a:pPr marL="431910" lvl="1" indent="-215956" hangingPunct="0">
              <a:buNone/>
            </a:pPr>
            <a:endParaRPr lang="en-US" sz="3200" dirty="0"/>
          </a:p>
          <a:p>
            <a:pPr marL="431910" lvl="1" indent="-215956" hangingPunct="0">
              <a:buNone/>
            </a:pPr>
            <a:r>
              <a:rPr lang="en-US" sz="3200" dirty="0"/>
              <a:t>If product is more than $7,025, proceed to </a:t>
            </a:r>
            <a:r>
              <a:rPr lang="en-US" sz="3200" u="sng" dirty="0"/>
              <a:t>line 53</a:t>
            </a:r>
          </a:p>
          <a:p>
            <a:endParaRPr lang="en-US" dirty="0"/>
          </a:p>
        </p:txBody>
      </p:sp>
      <p:pic>
        <p:nvPicPr>
          <p:cNvPr id="14338" name="Picture 2" descr="C:\Users\Cathy\AppData\Local\Microsoft\Windows\Temporary Internet Files\Content.IE5\65RCMJTF\MC900433884[1].png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5256" y="2257425"/>
            <a:ext cx="3657144" cy="36571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83557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8164" y="200025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Secondary presumption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88164" y="2257425"/>
            <a:ext cx="9069705" cy="499113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076" y="2539836"/>
            <a:ext cx="9774936" cy="2258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329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0825" y="1495425"/>
            <a:ext cx="9068760" cy="57912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lvl="0">
              <a:buNone/>
            </a:pPr>
            <a:endParaRPr lang="en-US" dirty="0" smtClean="0"/>
          </a:p>
          <a:p>
            <a:pPr lvl="1">
              <a:buNone/>
            </a:pPr>
            <a:r>
              <a:rPr lang="en-US" sz="4400" dirty="0" smtClean="0"/>
              <a:t>Every i</a:t>
            </a:r>
            <a:r>
              <a:rPr lang="en-US" sz="4400" dirty="0" smtClean="0">
                <a:solidFill>
                  <a:srgbClr val="0000FF"/>
                </a:solidFill>
              </a:rPr>
              <a:t>ndividual debtor</a:t>
            </a:r>
          </a:p>
          <a:p>
            <a:pPr lvl="1">
              <a:buNone/>
            </a:pPr>
            <a:r>
              <a:rPr lang="en-US" sz="4400" dirty="0" smtClean="0"/>
              <a:t>whose debts are </a:t>
            </a:r>
            <a:r>
              <a:rPr lang="en-US" sz="4400" dirty="0" smtClean="0">
                <a:solidFill>
                  <a:srgbClr val="0000FF"/>
                </a:solidFill>
              </a:rPr>
              <a:t>primarily consumer debts</a:t>
            </a:r>
          </a:p>
          <a:p>
            <a:pPr lvl="0">
              <a:buNone/>
            </a:pPr>
            <a:endParaRPr lang="en-US" dirty="0" smtClean="0">
              <a:solidFill>
                <a:srgbClr val="0000FF"/>
              </a:solidFill>
            </a:endParaRPr>
          </a:p>
          <a:p>
            <a:pPr lvl="0" algn="ctr">
              <a:buNone/>
            </a:pPr>
            <a:r>
              <a:rPr lang="en-US" sz="4400" dirty="0" smtClean="0">
                <a:solidFill>
                  <a:srgbClr val="EB613D"/>
                </a:solidFill>
                <a:cs typeface="Arial" pitchFamily="34"/>
              </a:rPr>
              <a:t>EXCEPT</a:t>
            </a:r>
          </a:p>
          <a:p>
            <a:pPr lvl="0" algn="ctr">
              <a:buNone/>
            </a:pPr>
            <a:endParaRPr lang="en-US" sz="2400" dirty="0" smtClean="0">
              <a:solidFill>
                <a:srgbClr val="EB613D"/>
              </a:solidFill>
              <a:cs typeface="Arial" pitchFamily="34"/>
            </a:endParaRPr>
          </a:p>
          <a:p>
            <a:pPr lvl="1">
              <a:buNone/>
            </a:pPr>
            <a:r>
              <a:rPr lang="en-US" sz="4400" dirty="0" smtClean="0">
                <a:cs typeface="Arial" pitchFamily="34"/>
              </a:rPr>
              <a:t>Disabled veterans</a:t>
            </a:r>
          </a:p>
          <a:p>
            <a:pPr lvl="1">
              <a:buNone/>
            </a:pPr>
            <a:r>
              <a:rPr lang="en-US" sz="4400" dirty="0" smtClean="0">
                <a:cs typeface="Arial" pitchFamily="34"/>
              </a:rPr>
              <a:t>Active duty reservists or National Guard</a:t>
            </a:r>
            <a:endParaRPr lang="en-US" sz="4400" dirty="0">
              <a:cs typeface="Arial" pitchFamily="34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00942" y="489657"/>
            <a:ext cx="82685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 smtClean="0"/>
              <a:t>Who is subject to means test?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37883252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" fill="hold">
                      <p:stCondLst>
                        <p:cond delay="0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</p:childTnLst>
        </p:cTn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695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B-22 in Chapter 13	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25865" y="2257425"/>
            <a:ext cx="9069705" cy="4991131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69" t="-3022" r="-1269" b="-25910"/>
          <a:stretch/>
        </p:blipFill>
        <p:spPr bwMode="auto">
          <a:xfrm>
            <a:off x="1304925" y="2114550"/>
            <a:ext cx="7004050" cy="6635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B-22C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333625"/>
            <a:ext cx="9069705" cy="4610131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Calculates </a:t>
            </a:r>
          </a:p>
          <a:p>
            <a:pPr marL="0" indent="0">
              <a:buNone/>
            </a:pPr>
            <a:r>
              <a:rPr lang="en-US" dirty="0" smtClean="0"/>
              <a:t>applicable commitment period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monthly disposable income</a:t>
            </a:r>
          </a:p>
        </p:txBody>
      </p:sp>
      <p:pic>
        <p:nvPicPr>
          <p:cNvPr id="1026" name="Picture 2" descr="C:\Users\Cathy\AppData\Local\Microsoft\Windows\Temporary Internet Files\Content.IE5\YN4UM849\MC900434804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2407" y="2853259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Cathy\AppData\Local\Microsoft\Windows\Temporary Internet Files\Content.IE5\2C4WKK3Y\MC900440396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5236" y="4924425"/>
            <a:ext cx="2194560" cy="21945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998999"/>
            <a:ext cx="9069705" cy="1868026"/>
          </a:xfrm>
        </p:spPr>
        <p:txBody>
          <a:bodyPr/>
          <a:lstStyle/>
          <a:p>
            <a:r>
              <a:rPr lang="en-US" b="1" dirty="0" smtClean="0"/>
              <a:t>Where Chapter 13 is different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333625"/>
            <a:ext cx="9069705" cy="461013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Additional deductions </a:t>
            </a:r>
          </a:p>
          <a:p>
            <a:pPr lvl="1"/>
            <a:r>
              <a:rPr lang="en-US" dirty="0" smtClean="0"/>
              <a:t>Support income </a:t>
            </a:r>
          </a:p>
          <a:p>
            <a:pPr lvl="1"/>
            <a:r>
              <a:rPr lang="en-US" dirty="0" smtClean="0"/>
              <a:t>401(k) contributions &amp; loan repayment</a:t>
            </a:r>
          </a:p>
          <a:p>
            <a:pPr lvl="1"/>
            <a:r>
              <a:rPr lang="en-US" dirty="0" smtClean="0"/>
              <a:t>Special circumstances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71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Secured debt in 13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333625"/>
            <a:ext cx="9069705" cy="4610131"/>
          </a:xfrm>
        </p:spPr>
        <p:txBody>
          <a:bodyPr>
            <a:normAutofit fontScale="92500"/>
          </a:bodyPr>
          <a:lstStyle/>
          <a:p>
            <a:pPr marL="0" indent="0" algn="r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Projected secured debt doesn’t include payments on property to be surrendered or on liens to be stripped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 algn="r">
              <a:buNone/>
            </a:pPr>
            <a:r>
              <a:rPr lang="en-US" i="1" dirty="0" smtClean="0"/>
              <a:t>Smith</a:t>
            </a:r>
            <a:r>
              <a:rPr lang="en-US" dirty="0" smtClean="0"/>
              <a:t>  401 BR 469 (9</a:t>
            </a:r>
            <a:r>
              <a:rPr lang="en-US" baseline="30000" dirty="0" smtClean="0"/>
              <a:t>th</a:t>
            </a:r>
            <a:r>
              <a:rPr lang="en-US" dirty="0" smtClean="0"/>
              <a:t> Cir. BAP)</a:t>
            </a:r>
            <a:endParaRPr lang="en-US" dirty="0"/>
          </a:p>
        </p:txBody>
      </p:sp>
      <p:pic>
        <p:nvPicPr>
          <p:cNvPr id="2050" name="Picture 2" descr="C:\Users\Cathy\AppData\Local\Microsoft\Windows\Temporary Internet Files\Content.IE5\65RCMJTF\MC90043475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6591" y="2257425"/>
            <a:ext cx="1942857" cy="1942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71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Troubleshooting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31806" y="2562225"/>
            <a:ext cx="4181475" cy="3543300"/>
          </a:xfrm>
        </p:spPr>
      </p:pic>
    </p:spTree>
    <p:extLst>
      <p:ext uri="{BB962C8B-B14F-4D97-AF65-F5344CB8AC3E}">
        <p14:creationId xmlns:p14="http://schemas.microsoft.com/office/powerpoint/2010/main" val="17771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488164" y="573844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r>
              <a:rPr lang="en-US" sz="3200" b="0" i="0" u="none" strike="noStrike" kern="1200" dirty="0" smtClean="0">
                <a:ln>
                  <a:noFill/>
                </a:ln>
                <a:latin typeface="Arial" pitchFamily="18"/>
                <a:ea typeface="Arial Unicode MS" pitchFamily="2"/>
                <a:cs typeface="Tahoma" pitchFamily="2"/>
              </a:rPr>
              <a:t>Not</a:t>
            </a: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33259" y="1114425"/>
            <a:ext cx="9069705" cy="1270000"/>
          </a:xfrm>
        </p:spPr>
        <p:txBody>
          <a:bodyPr/>
          <a:lstStyle/>
          <a:p>
            <a:r>
              <a:rPr lang="en-US" b="1" dirty="0" smtClean="0"/>
              <a:t>Where consistency required</a:t>
            </a:r>
            <a:endParaRPr lang="en-US" b="1" dirty="0"/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25609258"/>
              </p:ext>
            </p:extLst>
          </p:nvPr>
        </p:nvGraphicFramePr>
        <p:xfrm>
          <a:off x="475291" y="2638425"/>
          <a:ext cx="9069387" cy="3230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3636962"/>
                <a:gridCol w="1295400"/>
                <a:gridCol w="4137025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B-22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Schedules I</a:t>
                      </a:r>
                      <a:r>
                        <a:rPr lang="en-US" baseline="0" dirty="0" smtClean="0"/>
                        <a:t> &amp; </a:t>
                      </a:r>
                      <a:r>
                        <a:rPr lang="en-US" dirty="0" smtClean="0"/>
                        <a:t>J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Taxes-  Line 25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matches 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Taxes withheld + income</a:t>
                      </a:r>
                      <a:r>
                        <a:rPr lang="en-US" baseline="0" dirty="0" smtClean="0"/>
                        <a:t> tax </a:t>
                      </a:r>
                      <a:r>
                        <a:rPr lang="en-US" baseline="0" dirty="0" err="1" smtClean="0"/>
                        <a:t>catchup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Involuntary deductions  Line 26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Paycheck withholding for same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Court ordered payments  Line 28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dirty="0" smtClean="0"/>
                        <a:t> Alimony – support  Line 14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Education for employ.</a:t>
                      </a:r>
                      <a:r>
                        <a:rPr lang="en-US" baseline="0" dirty="0" smtClean="0"/>
                        <a:t>   Line 29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Entry on  Schedule J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Childcare</a:t>
                      </a:r>
                      <a:r>
                        <a:rPr lang="en-US" baseline="0" dirty="0" smtClean="0"/>
                        <a:t>  Line 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Entry on Schedule J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Health care Line 19B + Line 31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 7</a:t>
                      </a:r>
                      <a:endParaRPr 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Contributions to others  Line 35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matches</a:t>
                      </a:r>
                      <a:endParaRPr lang="en-US" i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Line  15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14" name="Table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97636888"/>
              </p:ext>
            </p:extLst>
          </p:nvPr>
        </p:nvGraphicFramePr>
        <p:xfrm>
          <a:off x="11210925" y="6524625"/>
          <a:ext cx="9135261" cy="1635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5087"/>
                <a:gridCol w="3045087"/>
                <a:gridCol w="3045087"/>
              </a:tblGrid>
              <a:tr h="4470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771676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887" y="1343025"/>
            <a:ext cx="9069705" cy="1260475"/>
          </a:xfrm>
        </p:spPr>
        <p:txBody>
          <a:bodyPr/>
          <a:lstStyle/>
          <a:p>
            <a:r>
              <a:rPr lang="en-US" b="1" dirty="0" smtClean="0"/>
              <a:t>When presumption arises</a:t>
            </a:r>
            <a:endParaRPr lang="en-US" b="1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215" y="2867025"/>
            <a:ext cx="4591050" cy="3190875"/>
          </a:xfrm>
        </p:spPr>
      </p:pic>
    </p:spTree>
    <p:extLst>
      <p:ext uri="{BB962C8B-B14F-4D97-AF65-F5344CB8AC3E}">
        <p14:creationId xmlns:p14="http://schemas.microsoft.com/office/powerpoint/2010/main" val="10014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5836" y="-188305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87691" y="998999"/>
            <a:ext cx="9069705" cy="1260475"/>
          </a:xfrm>
        </p:spPr>
        <p:txBody>
          <a:bodyPr/>
          <a:lstStyle/>
          <a:p>
            <a:r>
              <a:rPr lang="en-US" b="1" dirty="0" smtClean="0"/>
              <a:t>Consider</a:t>
            </a:r>
            <a:endParaRPr lang="en-US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87" y="2333625"/>
            <a:ext cx="9069705" cy="4610131"/>
          </a:xfrm>
        </p:spPr>
        <p:txBody>
          <a:bodyPr/>
          <a:lstStyle/>
          <a:p>
            <a:r>
              <a:rPr lang="en-US" dirty="0" smtClean="0"/>
              <a:t>Is any income attributable to other time period?</a:t>
            </a:r>
          </a:p>
          <a:p>
            <a:r>
              <a:rPr lang="en-US" dirty="0" smtClean="0"/>
              <a:t>Revisit allowances for income taxes</a:t>
            </a:r>
          </a:p>
          <a:p>
            <a:r>
              <a:rPr lang="en-US" dirty="0" smtClean="0"/>
              <a:t>Rethink sufficiency of health care budget</a:t>
            </a:r>
          </a:p>
          <a:p>
            <a:r>
              <a:rPr lang="en-US" dirty="0" smtClean="0"/>
              <a:t>Analyze future changes in mortgage debt</a:t>
            </a:r>
          </a:p>
          <a:p>
            <a:r>
              <a:rPr lang="en-US" dirty="0" smtClean="0"/>
              <a:t>Test whether single spouse filing works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2975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90" y="-25700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657225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-360" y="2765654"/>
            <a:ext cx="10076760" cy="1806931"/>
          </a:xfrm>
          <a:ln>
            <a:solidFill>
              <a:schemeClr val="accent1"/>
            </a:solidFill>
          </a:ln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dirty="0" smtClean="0"/>
              <a:t>www.bankruptcymastery.com/workshopslides</a:t>
            </a:r>
            <a:endParaRPr lang="en-US" sz="4000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84511" y="962025"/>
            <a:ext cx="9069705" cy="1260475"/>
          </a:xfrm>
        </p:spPr>
        <p:txBody>
          <a:bodyPr/>
          <a:lstStyle/>
          <a:p>
            <a:r>
              <a:rPr lang="en-US" b="1" dirty="0" smtClean="0"/>
              <a:t>Download slides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810495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-18360" y="-14040"/>
            <a:ext cx="10076760" cy="778644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1515995" y="2943225"/>
            <a:ext cx="702709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smtClean="0"/>
              <a:t>Mastering the Means Test</a:t>
            </a:r>
          </a:p>
          <a:p>
            <a:pPr algn="ctr"/>
            <a:r>
              <a:rPr lang="en-US" sz="4800" b="1" dirty="0" smtClean="0"/>
              <a:t>2012</a:t>
            </a:r>
            <a:endParaRPr lang="en-US" sz="4800" b="1" dirty="0"/>
          </a:p>
        </p:txBody>
      </p:sp>
    </p:spTree>
    <p:extLst>
      <p:ext uri="{BB962C8B-B14F-4D97-AF65-F5344CB8AC3E}">
        <p14:creationId xmlns:p14="http://schemas.microsoft.com/office/powerpoint/2010/main" val="8556307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3887" y="998999"/>
            <a:ext cx="9069705" cy="1260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/>
            </a:r>
            <a:br>
              <a:rPr lang="en-US" dirty="0"/>
            </a:br>
            <a:r>
              <a:rPr lang="en-US" sz="5300" b="1" dirty="0" smtClean="0"/>
              <a:t>What’s a consumer debt</a:t>
            </a:r>
            <a:br>
              <a:rPr lang="en-US" sz="5300" b="1" dirty="0" smtClean="0"/>
            </a:br>
            <a:endParaRPr lang="en-US" sz="5300" b="1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503876" y="2486025"/>
            <a:ext cx="9069705" cy="4269775"/>
          </a:xfrm>
        </p:spPr>
        <p:txBody>
          <a:bodyPr/>
          <a:lstStyle/>
          <a:p>
            <a:pPr lvl="0">
              <a:buNone/>
            </a:pPr>
            <a:endParaRPr lang="en-US" sz="2400" dirty="0" smtClean="0"/>
          </a:p>
          <a:p>
            <a:pPr lvl="0">
              <a:buNone/>
            </a:pPr>
            <a:r>
              <a:rPr lang="en-US" sz="4000" dirty="0" smtClean="0"/>
              <a:t>debt incurred </a:t>
            </a:r>
          </a:p>
          <a:p>
            <a:pPr lvl="1">
              <a:buNone/>
            </a:pPr>
            <a:r>
              <a:rPr lang="en-US" sz="4000" dirty="0" smtClean="0"/>
              <a:t>by an individual </a:t>
            </a:r>
          </a:p>
          <a:p>
            <a:pPr lvl="1">
              <a:buNone/>
            </a:pPr>
            <a:r>
              <a:rPr lang="en-US" sz="4000" dirty="0" smtClean="0"/>
              <a:t>primarily for a personal, family, or household purpose.</a:t>
            </a:r>
          </a:p>
          <a:p>
            <a:pPr lvl="0" algn="r">
              <a:buNone/>
            </a:pPr>
            <a:r>
              <a:rPr lang="x-none" sz="2600" smtClean="0">
                <a:latin typeface="Arial" pitchFamily="34"/>
                <a:cs typeface="Arial" pitchFamily="34"/>
              </a:rPr>
              <a:t>§</a:t>
            </a:r>
            <a:r>
              <a:rPr lang="en-US" sz="2600" dirty="0" smtClean="0">
                <a:cs typeface="Arial" pitchFamily="34"/>
              </a:rPr>
              <a:t>101(8)</a:t>
            </a:r>
            <a:endParaRPr lang="en-US" sz="2600" dirty="0">
              <a:cs typeface="Arial" pitchFamily="34"/>
            </a:endParaRPr>
          </a:p>
        </p:txBody>
      </p:sp>
    </p:spTree>
    <p:extLst>
      <p:ext uri="{BB962C8B-B14F-4D97-AF65-F5344CB8AC3E}">
        <p14:creationId xmlns:p14="http://schemas.microsoft.com/office/powerpoint/2010/main" val="4224520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60" y="-223920"/>
            <a:ext cx="10076760" cy="7786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-242280"/>
            <a:ext cx="10076760" cy="778608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503640" y="346320"/>
            <a:ext cx="9068760" cy="636840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>
            <a:defPPr lvl="0">
              <a:buSzPct val="45000"/>
              <a:buFont typeface="StarSymbol"/>
              <a:buNone/>
            </a:defPPr>
            <a:lvl1pPr lvl="0">
              <a:buSzPct val="45000"/>
              <a:buFont typeface="StarSymbol"/>
              <a:buChar char="●"/>
            </a:lvl1pPr>
            <a:lvl2pPr lvl="1">
              <a:buSzPct val="45000"/>
              <a:buFont typeface="StarSymbol"/>
              <a:buChar char="●"/>
            </a:lvl2pPr>
            <a:lvl3pPr lvl="2">
              <a:buSzPct val="45000"/>
              <a:buFont typeface="StarSymbol"/>
              <a:buChar char="●"/>
            </a:lvl3pPr>
            <a:lvl4pPr lvl="3">
              <a:buSzPct val="45000"/>
              <a:buFont typeface="StarSymbol"/>
              <a:buChar char="●"/>
            </a:lvl4pPr>
            <a:lvl5pPr lvl="4">
              <a:buSzPct val="45000"/>
              <a:buFont typeface="StarSymbol"/>
              <a:buChar char="●"/>
            </a:lvl5pPr>
            <a:lvl6pPr lvl="5">
              <a:buSzPct val="45000"/>
              <a:buFont typeface="StarSymbol"/>
              <a:buChar char="●"/>
            </a:lvl6pPr>
            <a:lvl7pPr lvl="6">
              <a:buSzPct val="45000"/>
              <a:buFont typeface="StarSymbol"/>
              <a:buChar char="●"/>
            </a:lvl7pPr>
            <a:lvl8pPr lvl="7">
              <a:buSzPct val="45000"/>
              <a:buFont typeface="StarSymbol"/>
              <a:buChar char="●"/>
            </a:lvl8pPr>
            <a:lvl9pPr lvl="8">
              <a:buSzPct val="45000"/>
              <a:buFont typeface="StarSymbol"/>
              <a:buChar char="●"/>
            </a:lvl9pPr>
          </a:lstStyle>
          <a:p>
            <a:pPr marL="0" marR="0" lvl="0" indent="0" algn="l" rtl="0" hangingPunct="0">
              <a:buNone/>
              <a:tabLst/>
              <a:defRPr sz="3200"/>
            </a:pPr>
            <a:endParaRPr lang="en-US" sz="3200" b="0" i="0" u="none" strike="noStrike" kern="1200" dirty="0">
              <a:ln>
                <a:noFill/>
              </a:ln>
              <a:latin typeface="Arial" pitchFamily="18"/>
              <a:ea typeface="Arial Unicode MS" pitchFamily="2"/>
              <a:cs typeface="Tahoma" pitchFamily="2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502695" y="809625"/>
            <a:ext cx="9069705" cy="12604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sz="5300" b="1" dirty="0" smtClean="0"/>
              <a:t>Not consumer debt</a:t>
            </a:r>
            <a:r>
              <a:rPr lang="en-US" sz="5300" dirty="0" smtClean="0"/>
              <a:t/>
            </a:r>
            <a:br>
              <a:rPr lang="en-US" sz="5300" dirty="0" smtClean="0"/>
            </a:br>
            <a:endParaRPr lang="en-US" sz="5300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buNone/>
            </a:pPr>
            <a:endParaRPr lang="en-US" sz="2000" dirty="0" smtClean="0"/>
          </a:p>
          <a:p>
            <a:pPr marL="0" lvl="0" indent="0">
              <a:buNone/>
            </a:pPr>
            <a:r>
              <a:rPr lang="en-US" sz="3600" dirty="0" smtClean="0"/>
              <a:t>-</a:t>
            </a:r>
            <a:r>
              <a:rPr lang="en-US" sz="3600" b="1" dirty="0" smtClean="0"/>
              <a:t>Taxes</a:t>
            </a:r>
          </a:p>
          <a:p>
            <a:pPr marL="503816" lvl="1" indent="0" hangingPunct="0">
              <a:buNone/>
            </a:pPr>
            <a:r>
              <a:rPr lang="en-US" dirty="0" smtClean="0"/>
              <a:t>Income   Payroll  Property</a:t>
            </a:r>
          </a:p>
          <a:p>
            <a:pPr marL="0" lvl="0" indent="0">
              <a:buNone/>
            </a:pPr>
            <a:r>
              <a:rPr lang="en-US" sz="3600" dirty="0" smtClean="0"/>
              <a:t>-</a:t>
            </a:r>
            <a:r>
              <a:rPr lang="en-US" sz="3600" b="1" dirty="0" smtClean="0"/>
              <a:t>Debts incurred for business or profit</a:t>
            </a:r>
          </a:p>
          <a:p>
            <a:pPr marL="503816" lvl="1" indent="0" hangingPunct="0">
              <a:buNone/>
            </a:pPr>
            <a:r>
              <a:rPr lang="en-US" dirty="0" smtClean="0"/>
              <a:t>Investment debt</a:t>
            </a:r>
          </a:p>
          <a:p>
            <a:pPr marL="503816" lvl="1" indent="0" hangingPunct="0">
              <a:buNone/>
            </a:pPr>
            <a:r>
              <a:rPr lang="en-US" dirty="0" smtClean="0"/>
              <a:t>Mortgages on rentals</a:t>
            </a:r>
          </a:p>
          <a:p>
            <a:pPr marL="503816" lvl="1" indent="0" hangingPunct="0">
              <a:buNone/>
            </a:pPr>
            <a:r>
              <a:rPr lang="en-US" dirty="0" smtClean="0"/>
              <a:t>Credit cards &amp; home equity lines used for business</a:t>
            </a:r>
          </a:p>
          <a:p>
            <a:pPr marL="0" lvl="1" indent="0" hangingPunct="0">
              <a:buNone/>
            </a:pPr>
            <a:r>
              <a:rPr lang="en-US" sz="3600" b="1" dirty="0" smtClean="0"/>
              <a:t>-Tort Claims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280667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5432</TotalTime>
  <Words>1443</Words>
  <Application>Microsoft Office PowerPoint</Application>
  <PresentationFormat>Custom</PresentationFormat>
  <Paragraphs>382</Paragraphs>
  <Slides>79</Slides>
  <Notes>79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79</vt:i4>
      </vt:variant>
    </vt:vector>
  </HeadingPairs>
  <TitlesOfParts>
    <vt:vector size="8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  </vt:lpstr>
      <vt:lpstr>PowerPoint Presentation</vt:lpstr>
      <vt:lpstr>  What’s a consumer debt </vt:lpstr>
      <vt:lpstr> Not consumer debt </vt:lpstr>
      <vt:lpstr>Categories of Income</vt:lpstr>
      <vt:lpstr>Line 8:  Amounts paid by others</vt:lpstr>
      <vt:lpstr>Current Monthly Income</vt:lpstr>
      <vt:lpstr>Included Income</vt:lpstr>
      <vt:lpstr>Exclusions From Income</vt:lpstr>
      <vt:lpstr>Is it income?</vt:lpstr>
      <vt:lpstr>Received &amp; Derived?</vt:lpstr>
      <vt:lpstr>Get the documents</vt:lpstr>
      <vt:lpstr>Create a key</vt:lpstr>
      <vt:lpstr>Check the tax return</vt:lpstr>
      <vt:lpstr>Safe Harbor </vt:lpstr>
      <vt:lpstr>Line 14  Median Family Income </vt:lpstr>
      <vt:lpstr> Household or Family</vt:lpstr>
      <vt:lpstr> Why household size matters</vt:lpstr>
      <vt:lpstr>“Household” as heads on beds</vt:lpstr>
      <vt:lpstr>“Household” as tax dependents</vt:lpstr>
      <vt:lpstr>PowerPoint Presentation</vt:lpstr>
      <vt:lpstr>Lines 16-18  Marital Adjustment</vt:lpstr>
      <vt:lpstr>Exclude income of non filing spouse</vt:lpstr>
      <vt:lpstr>Possible adjustments</vt:lpstr>
      <vt:lpstr>Stop or Continue</vt:lpstr>
      <vt:lpstr>Deductions for the Above Median</vt:lpstr>
      <vt:lpstr>Deductions from income </vt:lpstr>
      <vt:lpstr>Standard deductions</vt:lpstr>
      <vt:lpstr>Housing</vt:lpstr>
      <vt:lpstr>Debts secured by home</vt:lpstr>
      <vt:lpstr>Mortgage/rent</vt:lpstr>
      <vt:lpstr>Car ownership allowance</vt:lpstr>
      <vt:lpstr>Debts secured by car</vt:lpstr>
      <vt:lpstr>Deduction is not car payment</vt:lpstr>
      <vt:lpstr>Jaberwocky</vt:lpstr>
      <vt:lpstr>Old car operating allowance</vt:lpstr>
      <vt:lpstr>Other Necessary Expenses</vt:lpstr>
      <vt:lpstr>Taxes </vt:lpstr>
      <vt:lpstr>Involuntary deductions </vt:lpstr>
      <vt:lpstr>Life insurance</vt:lpstr>
      <vt:lpstr>Court ordered payments</vt:lpstr>
      <vt:lpstr>Health care</vt:lpstr>
      <vt:lpstr>Project health care expense</vt:lpstr>
      <vt:lpstr>Line 31 calculation</vt:lpstr>
      <vt:lpstr>Bankruptcy Code Additional Expenses</vt:lpstr>
      <vt:lpstr>Health insurance</vt:lpstr>
      <vt:lpstr>Line 34:  Exception to “actually incur”</vt:lpstr>
      <vt:lpstr>Expenses that require history</vt:lpstr>
      <vt:lpstr>Line 35:   Care of others</vt:lpstr>
      <vt:lpstr>Line 35: alternative if household size is limited to tax dependents</vt:lpstr>
      <vt:lpstr>Education expenses for minor</vt:lpstr>
      <vt:lpstr>Enhancements to IRS allowances</vt:lpstr>
      <vt:lpstr>Deductions for debt payment</vt:lpstr>
      <vt:lpstr>Calculate debt deduction</vt:lpstr>
      <vt:lpstr>Real property future payments</vt:lpstr>
      <vt:lpstr>Mortgage oddities</vt:lpstr>
      <vt:lpstr>Car loan on line 42</vt:lpstr>
      <vt:lpstr>Other payments on secured claims</vt:lpstr>
      <vt:lpstr>Priority claims</vt:lpstr>
      <vt:lpstr>Hypothetical Chap. 13  expense</vt:lpstr>
      <vt:lpstr>Business expenses in 9th Circuit</vt:lpstr>
      <vt:lpstr>Determination of presumption</vt:lpstr>
      <vt:lpstr>Do the math</vt:lpstr>
      <vt:lpstr>Secondary presumption</vt:lpstr>
      <vt:lpstr>B-22 in Chapter 13 </vt:lpstr>
      <vt:lpstr>B-22C</vt:lpstr>
      <vt:lpstr>Where Chapter 13 is different</vt:lpstr>
      <vt:lpstr>Secured debt in 13</vt:lpstr>
      <vt:lpstr>Troubleshooting</vt:lpstr>
      <vt:lpstr>Where consistency required</vt:lpstr>
      <vt:lpstr>When presumption arises</vt:lpstr>
      <vt:lpstr>Consider</vt:lpstr>
      <vt:lpstr>Download slides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Cathleen Moran</dc:creator>
  <cp:lastModifiedBy>ccm</cp:lastModifiedBy>
  <cp:revision>305</cp:revision>
  <cp:lastPrinted>2010-02-07T10:55:21Z</cp:lastPrinted>
  <dcterms:created xsi:type="dcterms:W3CDTF">2009-10-10T13:07:05Z</dcterms:created>
  <dcterms:modified xsi:type="dcterms:W3CDTF">2012-11-04T22:31:07Z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